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0"/>
  </p:notesMasterIdLst>
  <p:sldIdLst>
    <p:sldId id="259" r:id="rId2"/>
    <p:sldId id="317" r:id="rId3"/>
    <p:sldId id="319" r:id="rId4"/>
    <p:sldId id="316" r:id="rId5"/>
    <p:sldId id="318" r:id="rId6"/>
    <p:sldId id="314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315" r:id="rId16"/>
    <p:sldId id="272" r:id="rId17"/>
    <p:sldId id="273" r:id="rId18"/>
    <p:sldId id="331" r:id="rId19"/>
    <p:sldId id="324" r:id="rId20"/>
    <p:sldId id="325" r:id="rId21"/>
    <p:sldId id="327" r:id="rId22"/>
    <p:sldId id="328" r:id="rId23"/>
    <p:sldId id="332" r:id="rId24"/>
    <p:sldId id="333" r:id="rId25"/>
    <p:sldId id="334" r:id="rId26"/>
    <p:sldId id="275" r:id="rId27"/>
    <p:sldId id="335" r:id="rId28"/>
    <p:sldId id="322" r:id="rId29"/>
    <p:sldId id="278" r:id="rId30"/>
    <p:sldId id="279" r:id="rId31"/>
    <p:sldId id="280" r:id="rId32"/>
    <p:sldId id="281" r:id="rId33"/>
    <p:sldId id="282" r:id="rId34"/>
    <p:sldId id="283" r:id="rId35"/>
    <p:sldId id="284" r:id="rId36"/>
    <p:sldId id="285" r:id="rId37"/>
    <p:sldId id="286" r:id="rId38"/>
    <p:sldId id="287" r:id="rId39"/>
    <p:sldId id="288" r:id="rId40"/>
    <p:sldId id="289" r:id="rId41"/>
    <p:sldId id="323" r:id="rId42"/>
    <p:sldId id="291" r:id="rId43"/>
    <p:sldId id="297" r:id="rId44"/>
    <p:sldId id="298" r:id="rId45"/>
    <p:sldId id="299" r:id="rId46"/>
    <p:sldId id="300" r:id="rId47"/>
    <p:sldId id="301" r:id="rId48"/>
    <p:sldId id="302" r:id="rId49"/>
    <p:sldId id="303" r:id="rId50"/>
    <p:sldId id="304" r:id="rId51"/>
    <p:sldId id="305" r:id="rId52"/>
    <p:sldId id="306" r:id="rId53"/>
    <p:sldId id="307" r:id="rId54"/>
    <p:sldId id="308" r:id="rId55"/>
    <p:sldId id="309" r:id="rId56"/>
    <p:sldId id="310" r:id="rId57"/>
    <p:sldId id="311" r:id="rId58"/>
    <p:sldId id="312" r:id="rId59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532" autoAdjust="0"/>
    <p:restoredTop sz="91079" autoAdjust="0"/>
  </p:normalViewPr>
  <p:slideViewPr>
    <p:cSldViewPr snapToGrid="0" snapToObjects="1">
      <p:cViewPr varScale="1">
        <p:scale>
          <a:sx n="102" d="100"/>
          <a:sy n="102" d="100"/>
        </p:scale>
        <p:origin x="1278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B8FED3-42A5-488D-ABC7-CC9878B4F230}" type="datetimeFigureOut">
              <a:rPr lang="en-US" smtClean="0"/>
              <a:t>9/6/2016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F3C278-C5C8-4141-B4C9-0F4F11513E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3588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We use decimal because we have 10 fingers,</a:t>
            </a:r>
            <a:r>
              <a:rPr lang="en-US" baseline="0" dirty="0" smtClean="0"/>
              <a:t> or 10 different things we can use to count with.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F3C278-C5C8-4141-B4C9-0F4F11513EDB}" type="slidenum">
              <a:rPr lang="en-US" smtClean="0"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01767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F3C278-C5C8-4141-B4C9-0F4F11513EDB}" type="slidenum">
              <a:rPr lang="en-US" smtClean="0"/>
              <a:t>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34506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 anchor="b"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TextBox 3"/>
          <p:cNvSpPr txBox="1">
            <a:spLocks noChangeArrowheads="1"/>
          </p:cNvSpPr>
          <p:nvPr userDrawn="1"/>
        </p:nvSpPr>
        <p:spPr bwMode="auto">
          <a:xfrm>
            <a:off x="0" y="6538383"/>
            <a:ext cx="48260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l"/>
            <a:r>
              <a:rPr lang="en-US" altLang="en-US" sz="1400" dirty="0" smtClean="0">
                <a:latin typeface="Arial" pitchFamily="34" charset="0"/>
              </a:rPr>
              <a:t>All materials copyright UMBC unless otherwise</a:t>
            </a:r>
            <a:r>
              <a:rPr lang="en-US" altLang="en-US" sz="1400" baseline="0" dirty="0" smtClean="0">
                <a:latin typeface="Arial" pitchFamily="34" charset="0"/>
              </a:rPr>
              <a:t> noted</a:t>
            </a:r>
            <a:endParaRPr lang="en-US" altLang="en-US" sz="1400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2793184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2186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75186"/>
            <a:ext cx="8229600" cy="4517689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6492875"/>
            <a:ext cx="567267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2200" b="1"/>
            </a:lvl1pPr>
          </a:lstStyle>
          <a:p>
            <a:fld id="{D9BA9C6D-FA02-438E-B37E-110BEE5292AE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617500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6492875"/>
            <a:ext cx="567267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2200" b="1"/>
            </a:lvl1pPr>
          </a:lstStyle>
          <a:p>
            <a:fld id="{D9BA9C6D-FA02-438E-B37E-110BEE5292AE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685800" y="2693988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31055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emf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831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974850"/>
            <a:ext cx="8229600" cy="451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6569075"/>
            <a:ext cx="9144000" cy="288925"/>
          </a:xfrm>
          <a:prstGeom prst="rect">
            <a:avLst/>
          </a:prstGeom>
          <a:solidFill>
            <a:srgbClr val="FFCC00"/>
          </a:solidFill>
          <a:ln>
            <a:noFill/>
          </a:ln>
          <a:effectLst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 userDrawn="1"/>
        </p:nvSpPr>
        <p:spPr bwMode="auto">
          <a:xfrm>
            <a:off x="0" y="0"/>
            <a:ext cx="9144000" cy="831850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pic>
        <p:nvPicPr>
          <p:cNvPr id="1030" name="Picture 9" descr="UMBClogo_offset_cmyk-W.eps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275" y="127000"/>
            <a:ext cx="3316288" cy="604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1" name="TextBox 10"/>
          <p:cNvSpPr txBox="1">
            <a:spLocks noChangeArrowheads="1"/>
          </p:cNvSpPr>
          <p:nvPr userDrawn="1"/>
        </p:nvSpPr>
        <p:spPr bwMode="auto">
          <a:xfrm>
            <a:off x="7181850" y="6542088"/>
            <a:ext cx="18224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r"/>
            <a:r>
              <a:rPr lang="en-US" altLang="en-US" sz="1400" dirty="0">
                <a:latin typeface="Arial" pitchFamily="34" charset="0"/>
              </a:rPr>
              <a:t>www.umbc.edu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0" y="6492875"/>
            <a:ext cx="668867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2200" b="1"/>
            </a:lvl1pPr>
          </a:lstStyle>
          <a:p>
            <a:fld id="{D9BA9C6D-FA02-438E-B37E-110BEE5292AE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34" charset="-128"/>
          <a:cs typeface="+mj-cs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see.umbc.edu/resources/computer-science-help-center/#Resources" TargetMode="Externa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see.umbc.edu/summary-of-basic-emacs-commands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/>
          <p:cNvSpPr>
            <a:spLocks noGrp="1"/>
          </p:cNvSpPr>
          <p:nvPr>
            <p:ph type="ctrTitle"/>
          </p:nvPr>
        </p:nvSpPr>
        <p:spPr>
          <a:xfrm>
            <a:off x="685800" y="2693988"/>
            <a:ext cx="7772400" cy="1470025"/>
          </a:xfrm>
        </p:spPr>
        <p:txBody>
          <a:bodyPr/>
          <a:lstStyle/>
          <a:p>
            <a:r>
              <a:rPr lang="en-US" altLang="en-US" dirty="0" smtClean="0"/>
              <a:t>CMSC201</a:t>
            </a:r>
            <a:br>
              <a:rPr lang="en-US" altLang="en-US" dirty="0" smtClean="0"/>
            </a:br>
            <a:r>
              <a:rPr lang="en-US" altLang="en-US" dirty="0" smtClean="0"/>
              <a:t> Computer Science I for Majors</a:t>
            </a:r>
            <a:r>
              <a:rPr lang="en-US" altLang="en-US" sz="4000" dirty="0" smtClean="0"/>
              <a:t/>
            </a:r>
            <a:br>
              <a:rPr lang="en-US" altLang="en-US" sz="4000" dirty="0" smtClean="0"/>
            </a:br>
            <a:r>
              <a:rPr lang="en-US" altLang="en-US" sz="4000" dirty="0" smtClean="0"/>
              <a:t/>
            </a:r>
            <a:br>
              <a:rPr lang="en-US" altLang="en-US" sz="4000" dirty="0" smtClean="0"/>
            </a:br>
            <a:r>
              <a:rPr lang="en-US" altLang="en-US" sz="4000" dirty="0" smtClean="0"/>
              <a:t>Lecture 01 – </a:t>
            </a:r>
            <a:r>
              <a:rPr lang="en-US" altLang="en-US" dirty="0" smtClean="0"/>
              <a:t>Introduction</a:t>
            </a:r>
          </a:p>
        </p:txBody>
      </p:sp>
    </p:spTree>
    <p:extLst>
      <p:ext uri="{BB962C8B-B14F-4D97-AF65-F5344CB8AC3E}">
        <p14:creationId xmlns:p14="http://schemas.microsoft.com/office/powerpoint/2010/main" val="786871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Learn to Program?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Programming skills are useful across a wide range of fields and applications</a:t>
            </a:r>
          </a:p>
          <a:p>
            <a:pPr lvl="1"/>
            <a:r>
              <a:rPr lang="en-US" dirty="0" smtClean="0"/>
              <a:t>Many scientific professions utilize programming</a:t>
            </a:r>
          </a:p>
          <a:p>
            <a:pPr lvl="1"/>
            <a:r>
              <a:rPr lang="en-US" dirty="0" smtClean="0"/>
              <a:t>Programming skills allow you to understand and exploit “big data”</a:t>
            </a:r>
          </a:p>
          <a:p>
            <a:pPr lvl="1"/>
            <a:r>
              <a:rPr lang="en-US" dirty="0" smtClean="0"/>
              <a:t>Logical thinking learned from programming transfers to many other domains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21580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Grading Scheme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05050"/>
            <a:ext cx="8229600" cy="4321114"/>
          </a:xfrm>
        </p:spPr>
        <p:txBody>
          <a:bodyPr/>
          <a:lstStyle/>
          <a:p>
            <a:r>
              <a:rPr lang="en-US" dirty="0" smtClean="0"/>
              <a:t>This class has:</a:t>
            </a:r>
          </a:p>
          <a:p>
            <a:pPr lvl="1"/>
            <a:r>
              <a:rPr lang="en-US" dirty="0" smtClean="0"/>
              <a:t>8 Homeworks (40 points each)</a:t>
            </a:r>
          </a:p>
          <a:p>
            <a:pPr lvl="2"/>
            <a:r>
              <a:rPr lang="en-US" dirty="0" smtClean="0"/>
              <a:t>Small programming assignments</a:t>
            </a:r>
          </a:p>
          <a:p>
            <a:pPr lvl="1"/>
            <a:r>
              <a:rPr lang="en-US" dirty="0" smtClean="0"/>
              <a:t>2 Projects (80 points each)</a:t>
            </a:r>
          </a:p>
          <a:p>
            <a:pPr lvl="2"/>
            <a:r>
              <a:rPr lang="en-US" dirty="0" smtClean="0"/>
              <a:t>Larger programming assignments</a:t>
            </a:r>
          </a:p>
          <a:p>
            <a:pPr lvl="1"/>
            <a:r>
              <a:rPr lang="en-US" dirty="0" smtClean="0"/>
              <a:t>10 lab assignments (10 points each)</a:t>
            </a:r>
          </a:p>
          <a:p>
            <a:pPr lvl="1"/>
            <a:r>
              <a:rPr lang="en-US" dirty="0" smtClean="0"/>
              <a:t>4 mandatory surveys (</a:t>
            </a:r>
            <a:r>
              <a:rPr lang="en-US" dirty="0"/>
              <a:t>5</a:t>
            </a:r>
            <a:r>
              <a:rPr lang="en-US" dirty="0" smtClean="0"/>
              <a:t> points each)</a:t>
            </a:r>
          </a:p>
          <a:p>
            <a:pPr lvl="1"/>
            <a:r>
              <a:rPr lang="en-US" dirty="0" smtClean="0"/>
              <a:t>A midterm (200 points)</a:t>
            </a:r>
          </a:p>
          <a:p>
            <a:pPr lvl="1"/>
            <a:r>
              <a:rPr lang="en-US" dirty="0" smtClean="0"/>
              <a:t>A comprehensive final exam </a:t>
            </a:r>
            <a:r>
              <a:rPr lang="en-US" dirty="0"/>
              <a:t>(200 points)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11</a:t>
            </a:fld>
            <a:r>
              <a:rPr lang="en-US" altLang="en-US" dirty="0" smtClean="0"/>
              <a:t>	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9956348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Note on Labs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Your “discussion” section is actually a lab</a:t>
            </a:r>
          </a:p>
          <a:p>
            <a:pPr lvl="1"/>
            <a:r>
              <a:rPr lang="en-US" dirty="0" smtClean="0"/>
              <a:t>In the Engineer building (ENG)</a:t>
            </a:r>
          </a:p>
          <a:p>
            <a:pPr lvl="2"/>
            <a:endParaRPr lang="en-US" dirty="0"/>
          </a:p>
          <a:p>
            <a:r>
              <a:rPr lang="en-US" dirty="0" smtClean="0"/>
              <a:t>Labs are worth 10% of your grade</a:t>
            </a:r>
          </a:p>
          <a:p>
            <a:pPr lvl="2"/>
            <a:endParaRPr lang="en-US" dirty="0"/>
          </a:p>
          <a:p>
            <a:r>
              <a:rPr lang="en-US" dirty="0" smtClean="0"/>
              <a:t>You must attend your </a:t>
            </a:r>
            <a:r>
              <a:rPr lang="en-US" b="1" dirty="0" smtClean="0"/>
              <a:t>assigned</a:t>
            </a:r>
            <a:r>
              <a:rPr lang="en-US" dirty="0" smtClean="0"/>
              <a:t> section</a:t>
            </a:r>
          </a:p>
          <a:p>
            <a:pPr lvl="1"/>
            <a:r>
              <a:rPr lang="en-US" dirty="0" smtClean="0"/>
              <a:t>No credit for attending other sections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168574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Submission and Late Policy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75186"/>
            <a:ext cx="8414426" cy="4517689"/>
          </a:xfrm>
        </p:spPr>
        <p:txBody>
          <a:bodyPr/>
          <a:lstStyle/>
          <a:p>
            <a:r>
              <a:rPr lang="en-US" dirty="0" smtClean="0"/>
              <a:t>Homeworks and projects will be submitted over the GL server with the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submit</a:t>
            </a:r>
            <a:r>
              <a:rPr lang="en-US" dirty="0" smtClean="0"/>
              <a:t> command</a:t>
            </a:r>
          </a:p>
          <a:p>
            <a:endParaRPr lang="en-US" dirty="0" smtClean="0"/>
          </a:p>
          <a:p>
            <a:r>
              <a:rPr lang="en-US" dirty="0" smtClean="0"/>
              <a:t>Homeworks will always be due at </a:t>
            </a:r>
            <a:r>
              <a:rPr lang="en-US" u="sng" dirty="0" smtClean="0"/>
              <a:t>8:59:59 pm</a:t>
            </a:r>
            <a:endParaRPr lang="en-US" dirty="0"/>
          </a:p>
          <a:p>
            <a:r>
              <a:rPr lang="en-US" dirty="0" smtClean="0"/>
              <a:t>Late homeworks will receive a </a:t>
            </a:r>
            <a:r>
              <a:rPr lang="en-US" b="1" i="1" u="sng" dirty="0" smtClean="0"/>
              <a:t>zero</a:t>
            </a:r>
            <a:endParaRPr lang="en-US" dirty="0"/>
          </a:p>
          <a:p>
            <a:r>
              <a:rPr lang="en-US" dirty="0" smtClean="0"/>
              <a:t>(In other words, there are no late homeworks)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05837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Submission and Late Policy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7974281" cy="4156799"/>
          </a:xfrm>
        </p:spPr>
        <p:txBody>
          <a:bodyPr/>
          <a:lstStyle/>
          <a:p>
            <a:r>
              <a:rPr lang="en-US" dirty="0" smtClean="0"/>
              <a:t>It is </a:t>
            </a:r>
            <a:r>
              <a:rPr lang="en-US" u="sng" dirty="0" smtClean="0"/>
              <a:t>not</a:t>
            </a:r>
            <a:r>
              <a:rPr lang="en-US" dirty="0" smtClean="0"/>
              <a:t> recommended that you submit close to the deadline</a:t>
            </a:r>
          </a:p>
          <a:p>
            <a:pPr lvl="1"/>
            <a:r>
              <a:rPr lang="en-US" sz="3200" dirty="0" smtClean="0"/>
              <a:t>Sometimes the server gets overloaded with everyone trying to submit</a:t>
            </a:r>
          </a:p>
          <a:p>
            <a:pPr lvl="1"/>
            <a:r>
              <a:rPr lang="en-US" sz="3200" dirty="0" smtClean="0"/>
              <a:t>Developing programs can be tricky </a:t>
            </a:r>
            <a:br>
              <a:rPr lang="en-US" sz="3200" dirty="0" smtClean="0"/>
            </a:br>
            <a:r>
              <a:rPr lang="en-US" sz="3200" dirty="0" smtClean="0"/>
              <a:t>and unpredictable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Start early and submit early (and often!)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81236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15</a:t>
            </a:fld>
            <a:endParaRPr lang="en-US" alt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Academic Integrity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1365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Academic Integrity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9383" y="1969364"/>
            <a:ext cx="8728362" cy="4156799"/>
          </a:xfrm>
        </p:spPr>
        <p:txBody>
          <a:bodyPr/>
          <a:lstStyle/>
          <a:p>
            <a:r>
              <a:rPr lang="en-US" dirty="0" smtClean="0"/>
              <a:t>We have homeworks and projects in this class</a:t>
            </a:r>
          </a:p>
          <a:p>
            <a:pPr lvl="3"/>
            <a:endParaRPr lang="en-US" dirty="0"/>
          </a:p>
          <a:p>
            <a:r>
              <a:rPr lang="en-US" dirty="0" smtClean="0"/>
              <a:t>You should never, </a:t>
            </a:r>
            <a:r>
              <a:rPr lang="en-US" i="1" dirty="0" smtClean="0"/>
              <a:t>ever, </a:t>
            </a:r>
            <a:r>
              <a:rPr lang="en-US" b="1" i="1" dirty="0" smtClean="0"/>
              <a:t>ever</a:t>
            </a:r>
            <a:r>
              <a:rPr lang="en-US" dirty="0" smtClean="0"/>
              <a:t> submit work done by someone else as your own</a:t>
            </a:r>
          </a:p>
          <a:p>
            <a:pPr lvl="3"/>
            <a:endParaRPr lang="en-US" dirty="0"/>
          </a:p>
          <a:p>
            <a:r>
              <a:rPr lang="en-US" dirty="0" smtClean="0"/>
              <a:t>If you submit someone else’s code, both </a:t>
            </a:r>
            <a:br>
              <a:rPr lang="en-US" dirty="0" smtClean="0"/>
            </a:br>
            <a:r>
              <a:rPr lang="en-US" dirty="0" smtClean="0"/>
              <a:t>students will get a 0 on the assignment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16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6464022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Things to Avoid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378042" cy="4156799"/>
          </a:xfrm>
        </p:spPr>
        <p:txBody>
          <a:bodyPr/>
          <a:lstStyle/>
          <a:p>
            <a:r>
              <a:rPr lang="en-US" dirty="0" smtClean="0"/>
              <a:t>Downloading </a:t>
            </a:r>
            <a:r>
              <a:rPr lang="en-US" dirty="0"/>
              <a:t>or obtaining anyone else’s work</a:t>
            </a:r>
          </a:p>
          <a:p>
            <a:r>
              <a:rPr lang="en-US" dirty="0"/>
              <a:t>Copying and pasting another </a:t>
            </a:r>
            <a:r>
              <a:rPr lang="en-US" dirty="0" smtClean="0"/>
              <a:t>person’s code</a:t>
            </a:r>
            <a:endParaRPr lang="en-US" dirty="0"/>
          </a:p>
          <a:p>
            <a:r>
              <a:rPr lang="en-US" dirty="0"/>
              <a:t>Leaving your computer logged in where another student can access it</a:t>
            </a:r>
          </a:p>
          <a:p>
            <a:r>
              <a:rPr lang="en-US" dirty="0"/>
              <a:t>Giving your code to another </a:t>
            </a:r>
            <a:r>
              <a:rPr lang="en-US" dirty="0" smtClean="0"/>
              <a:t>student</a:t>
            </a:r>
          </a:p>
          <a:p>
            <a:pPr lvl="1"/>
            <a:r>
              <a:rPr lang="en-US" dirty="0" smtClean="0"/>
              <a:t>Or explaining it in explicit detail to another student</a:t>
            </a:r>
            <a:endParaRPr lang="en-US" dirty="0"/>
          </a:p>
          <a:p>
            <a:r>
              <a:rPr lang="en-US" dirty="0"/>
              <a:t>Attempting to buy code online</a:t>
            </a:r>
          </a:p>
          <a:p>
            <a:pPr lvl="1"/>
            <a:r>
              <a:rPr lang="en-US" sz="3200" dirty="0"/>
              <a:t>This will result in an immediate F in the class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598038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Things </a:t>
            </a:r>
            <a:r>
              <a:rPr lang="en-US" dirty="0"/>
              <a:t>t</a:t>
            </a:r>
            <a:r>
              <a:rPr lang="en-US" dirty="0" smtClean="0"/>
              <a:t>hat are Always Okay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And encouraged!</a:t>
            </a:r>
          </a:p>
          <a:p>
            <a:pPr lvl="3"/>
            <a:endParaRPr lang="en-US" dirty="0"/>
          </a:p>
          <a:p>
            <a:r>
              <a:rPr lang="en-US" dirty="0" smtClean="0"/>
              <a:t>Talking to a classmate about a concept</a:t>
            </a:r>
          </a:p>
          <a:p>
            <a:r>
              <a:rPr lang="en-US" dirty="0" smtClean="0"/>
              <a:t>Getting help from a TA or instructor</a:t>
            </a:r>
          </a:p>
          <a:p>
            <a:r>
              <a:rPr lang="en-US" dirty="0" smtClean="0"/>
              <a:t>Comparing program output</a:t>
            </a:r>
          </a:p>
          <a:p>
            <a:r>
              <a:rPr lang="en-US" dirty="0" smtClean="0"/>
              <a:t>Discussing how to test your program</a:t>
            </a:r>
          </a:p>
          <a:p>
            <a:r>
              <a:rPr lang="en-US" dirty="0" smtClean="0"/>
              <a:t>Working on </a:t>
            </a:r>
            <a:r>
              <a:rPr lang="en-US" u="sng" dirty="0" smtClean="0"/>
              <a:t>practice</a:t>
            </a:r>
            <a:r>
              <a:rPr lang="en-US" dirty="0" smtClean="0"/>
              <a:t> problems together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352991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Collaboration Policy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975186"/>
            <a:ext cx="8375715" cy="4517689"/>
          </a:xfrm>
        </p:spPr>
        <p:txBody>
          <a:bodyPr/>
          <a:lstStyle/>
          <a:p>
            <a:r>
              <a:rPr lang="en-US" dirty="0" smtClean="0"/>
              <a:t>We want you to learn all these things:</a:t>
            </a:r>
          </a:p>
          <a:p>
            <a:pPr lvl="1"/>
            <a:r>
              <a:rPr lang="en-US" dirty="0" smtClean="0"/>
              <a:t>The course material</a:t>
            </a:r>
          </a:p>
          <a:p>
            <a:pPr lvl="1"/>
            <a:r>
              <a:rPr lang="en-US" dirty="0" smtClean="0"/>
              <a:t>How to work independently</a:t>
            </a:r>
          </a:p>
          <a:p>
            <a:pPr lvl="1"/>
            <a:r>
              <a:rPr lang="en-US" dirty="0" smtClean="0"/>
              <a:t>How to work collaboratively</a:t>
            </a:r>
          </a:p>
          <a:p>
            <a:pPr lvl="3"/>
            <a:endParaRPr lang="en-US" dirty="0"/>
          </a:p>
          <a:p>
            <a:r>
              <a:rPr lang="en-US" dirty="0" smtClean="0"/>
              <a:t>Some assignments will be “individual work” while others will be “collaboration allowed”</a:t>
            </a:r>
          </a:p>
          <a:p>
            <a:pPr lvl="1"/>
            <a:r>
              <a:rPr lang="en-US" dirty="0" smtClean="0"/>
              <a:t>These will be clearly marked on each assignment</a:t>
            </a:r>
          </a:p>
          <a:p>
            <a:pPr lvl="1"/>
            <a:r>
              <a:rPr lang="en-US" dirty="0" smtClean="0"/>
              <a:t>You may only collaborate with current 201 students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454240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Dr. Katherine Gibson</a:t>
            </a:r>
          </a:p>
          <a:p>
            <a:pPr lvl="1"/>
            <a:r>
              <a:rPr lang="en-US" sz="3200" dirty="0" smtClean="0"/>
              <a:t>Education</a:t>
            </a:r>
          </a:p>
          <a:p>
            <a:pPr lvl="2"/>
            <a:r>
              <a:rPr lang="en-US" sz="2800" dirty="0" smtClean="0"/>
              <a:t>BS in Computer Science, UMBC</a:t>
            </a:r>
          </a:p>
          <a:p>
            <a:pPr lvl="2"/>
            <a:r>
              <a:rPr lang="en-US" sz="2800" dirty="0" smtClean="0"/>
              <a:t>MS &amp; PhD in CS, University of Pennsylvania</a:t>
            </a:r>
          </a:p>
          <a:p>
            <a:pPr lvl="1"/>
            <a:r>
              <a:rPr lang="en-US" sz="3200" dirty="0" smtClean="0"/>
              <a:t>Likes</a:t>
            </a:r>
          </a:p>
          <a:p>
            <a:pPr lvl="2"/>
            <a:r>
              <a:rPr lang="en-US" sz="2800" dirty="0" smtClean="0"/>
              <a:t>Video games</a:t>
            </a:r>
          </a:p>
          <a:p>
            <a:pPr lvl="2"/>
            <a:r>
              <a:rPr lang="en-US" sz="2800" dirty="0" smtClean="0"/>
              <a:t>Dogs</a:t>
            </a:r>
          </a:p>
          <a:p>
            <a:pPr lvl="2"/>
            <a:r>
              <a:rPr lang="en-US" sz="2800" dirty="0" smtClean="0"/>
              <a:t>Nail polish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27217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Allowed?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16943902"/>
              </p:ext>
            </p:extLst>
          </p:nvPr>
        </p:nvGraphicFramePr>
        <p:xfrm>
          <a:off x="188537" y="1974850"/>
          <a:ext cx="8861195" cy="3937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250729"/>
                <a:gridCol w="1894788"/>
                <a:gridCol w="171567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Action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Allowed for</a:t>
                      </a:r>
                      <a:br>
                        <a:rPr lang="en-US" sz="2000" b="1" dirty="0" smtClean="0"/>
                      </a:br>
                      <a:r>
                        <a:rPr lang="en-US" sz="2000" b="1" dirty="0" smtClean="0"/>
                        <a:t>Individual Work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Allowed</a:t>
                      </a:r>
                      <a:r>
                        <a:rPr lang="en-US" sz="2000" b="1" baseline="0" dirty="0" smtClean="0"/>
                        <a:t> when Collaborating</a:t>
                      </a:r>
                      <a:endParaRPr lang="en-US" sz="20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Getting help from an instructor or TA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8000"/>
                          </a:solidFill>
                        </a:rPr>
                        <a:t>Allowed</a:t>
                      </a:r>
                      <a:endParaRPr lang="en-US" b="1" dirty="0">
                        <a:solidFill>
                          <a:srgbClr val="008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8000"/>
                          </a:solidFill>
                        </a:rPr>
                        <a:t>Allowed</a:t>
                      </a:r>
                      <a:endParaRPr lang="en-US" b="1" dirty="0">
                        <a:solidFill>
                          <a:srgbClr val="008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Brainstorming general solutions to the assignment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Not Allowed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8000"/>
                          </a:solidFill>
                        </a:rPr>
                        <a:t>Allowed</a:t>
                      </a:r>
                      <a:endParaRPr lang="en-US" b="1" dirty="0">
                        <a:solidFill>
                          <a:srgbClr val="008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Creating, sharing, or copying course notes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8000"/>
                          </a:solidFill>
                        </a:rPr>
                        <a:t>Allowed</a:t>
                      </a:r>
                      <a:endParaRPr lang="en-US" b="1" dirty="0">
                        <a:solidFill>
                          <a:srgbClr val="008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8000"/>
                          </a:solidFill>
                        </a:rPr>
                        <a:t>Allowed</a:t>
                      </a:r>
                      <a:endParaRPr lang="en-US" b="1" dirty="0">
                        <a:solidFill>
                          <a:srgbClr val="008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Purchasing solutions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Not Allowed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Not Allowed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Borrowing verbatim from the course slides or book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8000"/>
                          </a:solidFill>
                        </a:rPr>
                        <a:t>Allowed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8000"/>
                          </a:solidFill>
                        </a:rPr>
                        <a:t>Allowed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Giving (or receiving) a detailed explanation of a solution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Not Allowed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Not Allowed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Looking for solutions or help online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Not Allowed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Not Allowed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 smtClean="0"/>
                        <a:t>Looking at someone else’s code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It Depends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It Depends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20</a:t>
            </a:fld>
            <a:endParaRPr lang="en-US" altLang="en-US"/>
          </a:p>
        </p:txBody>
      </p:sp>
      <p:grpSp>
        <p:nvGrpSpPr>
          <p:cNvPr id="20" name="Group 19"/>
          <p:cNvGrpSpPr/>
          <p:nvPr/>
        </p:nvGrpSpPr>
        <p:grpSpPr>
          <a:xfrm>
            <a:off x="5586953" y="3834089"/>
            <a:ext cx="3393651" cy="263952"/>
            <a:chOff x="5571241" y="3836708"/>
            <a:chExt cx="3393651" cy="263952"/>
          </a:xfrm>
        </p:grpSpPr>
        <p:sp>
          <p:nvSpPr>
            <p:cNvPr id="6" name="Rectangle 5"/>
            <p:cNvSpPr/>
            <p:nvPr/>
          </p:nvSpPr>
          <p:spPr>
            <a:xfrm>
              <a:off x="5571241" y="3836709"/>
              <a:ext cx="1649691" cy="26395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7439321" y="3836708"/>
              <a:ext cx="1525571" cy="26395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5586953" y="4607707"/>
            <a:ext cx="3393651" cy="263952"/>
            <a:chOff x="5571241" y="4610326"/>
            <a:chExt cx="3393651" cy="263952"/>
          </a:xfrm>
        </p:grpSpPr>
        <p:sp>
          <p:nvSpPr>
            <p:cNvPr id="8" name="Rectangle 7"/>
            <p:cNvSpPr/>
            <p:nvPr/>
          </p:nvSpPr>
          <p:spPr>
            <a:xfrm>
              <a:off x="5571241" y="4610327"/>
              <a:ext cx="1649691" cy="26395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7439321" y="4610326"/>
              <a:ext cx="1525571" cy="26395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5586953" y="5207052"/>
            <a:ext cx="3393651" cy="263952"/>
            <a:chOff x="5571241" y="5209671"/>
            <a:chExt cx="3393651" cy="263952"/>
          </a:xfrm>
        </p:grpSpPr>
        <p:sp>
          <p:nvSpPr>
            <p:cNvPr id="10" name="Rectangle 9"/>
            <p:cNvSpPr/>
            <p:nvPr/>
          </p:nvSpPr>
          <p:spPr>
            <a:xfrm>
              <a:off x="5571241" y="5209672"/>
              <a:ext cx="1649691" cy="26395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7439321" y="5209671"/>
              <a:ext cx="1525571" cy="26395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5586953" y="5586420"/>
            <a:ext cx="3393651" cy="263952"/>
            <a:chOff x="5571241" y="5589039"/>
            <a:chExt cx="3393651" cy="263952"/>
          </a:xfrm>
        </p:grpSpPr>
        <p:sp>
          <p:nvSpPr>
            <p:cNvPr id="12" name="Rectangle 11"/>
            <p:cNvSpPr/>
            <p:nvPr/>
          </p:nvSpPr>
          <p:spPr>
            <a:xfrm>
              <a:off x="5571241" y="5589040"/>
              <a:ext cx="1649691" cy="26395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7439321" y="5589039"/>
              <a:ext cx="1525571" cy="26395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5586953" y="3457833"/>
            <a:ext cx="3393651" cy="263952"/>
            <a:chOff x="5571241" y="3460452"/>
            <a:chExt cx="3393651" cy="263952"/>
          </a:xfrm>
        </p:grpSpPr>
        <p:sp>
          <p:nvSpPr>
            <p:cNvPr id="14" name="Rectangle 13"/>
            <p:cNvSpPr/>
            <p:nvPr/>
          </p:nvSpPr>
          <p:spPr>
            <a:xfrm>
              <a:off x="5571241" y="3460453"/>
              <a:ext cx="1649691" cy="26395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7439321" y="3460452"/>
              <a:ext cx="1525571" cy="26395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5586953" y="3115230"/>
            <a:ext cx="3393651" cy="263952"/>
            <a:chOff x="5571241" y="3117849"/>
            <a:chExt cx="3393651" cy="263952"/>
          </a:xfrm>
        </p:grpSpPr>
        <p:sp>
          <p:nvSpPr>
            <p:cNvPr id="16" name="Rectangle 15"/>
            <p:cNvSpPr/>
            <p:nvPr/>
          </p:nvSpPr>
          <p:spPr>
            <a:xfrm>
              <a:off x="5571241" y="3117850"/>
              <a:ext cx="1649691" cy="26395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7439321" y="3117849"/>
              <a:ext cx="1525571" cy="26395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5586953" y="4207726"/>
            <a:ext cx="3393651" cy="263952"/>
            <a:chOff x="5571241" y="3836708"/>
            <a:chExt cx="3393651" cy="263952"/>
          </a:xfrm>
        </p:grpSpPr>
        <p:sp>
          <p:nvSpPr>
            <p:cNvPr id="25" name="Rectangle 24"/>
            <p:cNvSpPr/>
            <p:nvPr/>
          </p:nvSpPr>
          <p:spPr>
            <a:xfrm>
              <a:off x="5571241" y="3836709"/>
              <a:ext cx="1649691" cy="26395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7439321" y="3836708"/>
              <a:ext cx="1525571" cy="26395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577722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Allowed?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45265025"/>
              </p:ext>
            </p:extLst>
          </p:nvPr>
        </p:nvGraphicFramePr>
        <p:xfrm>
          <a:off x="188537" y="1974850"/>
          <a:ext cx="8861195" cy="3937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250729"/>
                <a:gridCol w="1894788"/>
                <a:gridCol w="171567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Action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Allowed for</a:t>
                      </a:r>
                      <a:br>
                        <a:rPr lang="en-US" sz="2000" b="1" dirty="0" smtClean="0"/>
                      </a:br>
                      <a:r>
                        <a:rPr lang="en-US" sz="2000" b="1" dirty="0" smtClean="0"/>
                        <a:t>Individual Work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Allowed</a:t>
                      </a:r>
                      <a:r>
                        <a:rPr lang="en-US" sz="2000" b="1" baseline="0" dirty="0" smtClean="0"/>
                        <a:t> when Collaborating</a:t>
                      </a:r>
                      <a:endParaRPr lang="en-US" sz="20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Getting help from an instructor or TA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8000"/>
                          </a:solidFill>
                        </a:rPr>
                        <a:t>Allowed</a:t>
                      </a:r>
                      <a:endParaRPr lang="en-US" b="1" dirty="0">
                        <a:solidFill>
                          <a:srgbClr val="008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8000"/>
                          </a:solidFill>
                        </a:rPr>
                        <a:t>Allowed</a:t>
                      </a:r>
                      <a:endParaRPr lang="en-US" b="1" dirty="0">
                        <a:solidFill>
                          <a:srgbClr val="008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Brainstorming general solutions to the assignment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Not Allowed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8000"/>
                          </a:solidFill>
                        </a:rPr>
                        <a:t>Allowed</a:t>
                      </a:r>
                      <a:endParaRPr lang="en-US" b="1" dirty="0">
                        <a:solidFill>
                          <a:srgbClr val="008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Creating, sharing, or copying course notes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8000"/>
                          </a:solidFill>
                        </a:rPr>
                        <a:t>Allowed</a:t>
                      </a:r>
                      <a:endParaRPr lang="en-US" b="1" dirty="0">
                        <a:solidFill>
                          <a:srgbClr val="008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8000"/>
                          </a:solidFill>
                        </a:rPr>
                        <a:t>Allowed</a:t>
                      </a:r>
                      <a:endParaRPr lang="en-US" b="1" dirty="0">
                        <a:solidFill>
                          <a:srgbClr val="008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Purchasing solutions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Not Allowed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Not Allowed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Borrowing verbatim from the course slides or book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8000"/>
                          </a:solidFill>
                        </a:rPr>
                        <a:t>Allowed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8000"/>
                          </a:solidFill>
                        </a:rPr>
                        <a:t>Allowed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Giving (or receiving) a detailed explanation of a solution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Not Allowed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Not Allowed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Looking for solutions or help online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Not Allowed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Not Allowed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Looking at someone else’s code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It Depends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It Depends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5800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Allowed?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3412533"/>
              </p:ext>
            </p:extLst>
          </p:nvPr>
        </p:nvGraphicFramePr>
        <p:xfrm>
          <a:off x="188537" y="1974850"/>
          <a:ext cx="8861195" cy="3937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250729"/>
                <a:gridCol w="1894788"/>
                <a:gridCol w="171567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Action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Allowed for</a:t>
                      </a:r>
                      <a:br>
                        <a:rPr lang="en-US" sz="2000" b="1" dirty="0" smtClean="0"/>
                      </a:br>
                      <a:r>
                        <a:rPr lang="en-US" sz="2000" b="1" dirty="0" smtClean="0"/>
                        <a:t>Individual Work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Allowed</a:t>
                      </a:r>
                      <a:r>
                        <a:rPr lang="en-US" sz="2000" b="1" baseline="0" dirty="0" smtClean="0"/>
                        <a:t> when Collaborating</a:t>
                      </a:r>
                      <a:endParaRPr lang="en-US" sz="20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Getting help from an instructor or TA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8000"/>
                          </a:solidFill>
                        </a:rPr>
                        <a:t>Allowed</a:t>
                      </a:r>
                      <a:endParaRPr lang="en-US" b="1" dirty="0">
                        <a:solidFill>
                          <a:srgbClr val="008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8000"/>
                          </a:solidFill>
                        </a:rPr>
                        <a:t>Allowed</a:t>
                      </a:r>
                      <a:endParaRPr lang="en-US" b="1" dirty="0">
                        <a:solidFill>
                          <a:srgbClr val="008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Brainstorming general solutions to the assignment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Not Allowed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8000"/>
                          </a:solidFill>
                        </a:rPr>
                        <a:t>Allowed</a:t>
                      </a:r>
                      <a:endParaRPr lang="en-US" b="1" dirty="0">
                        <a:solidFill>
                          <a:srgbClr val="008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Creating, sharing, or copying course notes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8000"/>
                          </a:solidFill>
                        </a:rPr>
                        <a:t>Allowed</a:t>
                      </a:r>
                      <a:endParaRPr lang="en-US" b="1" dirty="0">
                        <a:solidFill>
                          <a:srgbClr val="008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8000"/>
                          </a:solidFill>
                        </a:rPr>
                        <a:t>Allowed</a:t>
                      </a:r>
                      <a:endParaRPr lang="en-US" b="1" dirty="0">
                        <a:solidFill>
                          <a:srgbClr val="008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Purchasing solutions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Not Allowed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Not Allowed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Borrowing verbatim from the course slides or book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8000"/>
                          </a:solidFill>
                        </a:rPr>
                        <a:t>Allowed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8000"/>
                          </a:solidFill>
                        </a:rPr>
                        <a:t>Allowed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Giving (or receiving) a detailed explanation of a solution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Not Allowed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Not Allowed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Looking for solutions or help online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Not Allowed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Not Allowed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Looking at someone else’s code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It Depends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It Depends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22</a:t>
            </a:fld>
            <a:endParaRPr lang="en-US" altLang="en-US"/>
          </a:p>
        </p:txBody>
      </p:sp>
      <p:sp>
        <p:nvSpPr>
          <p:cNvPr id="6" name="TextBox 5"/>
          <p:cNvSpPr txBox="1"/>
          <p:nvPr/>
        </p:nvSpPr>
        <p:spPr>
          <a:xfrm>
            <a:off x="266700" y="3146425"/>
            <a:ext cx="8715375" cy="2308324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You may </a:t>
            </a:r>
            <a:r>
              <a:rPr lang="en-US" sz="2400" u="sng" dirty="0" smtClean="0">
                <a:latin typeface="+mj-lt"/>
                <a:cs typeface="Courier New" panose="02070309020205020404" pitchFamily="49" charset="0"/>
              </a:rPr>
              <a:t>never</a:t>
            </a:r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 look at someone else’s code without their permission</a:t>
            </a:r>
          </a:p>
          <a:p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You may </a:t>
            </a:r>
            <a:r>
              <a:rPr lang="en-US" sz="2400" u="sng" dirty="0" smtClean="0">
                <a:latin typeface="+mj-lt"/>
                <a:cs typeface="Courier New" panose="02070309020205020404" pitchFamily="49" charset="0"/>
              </a:rPr>
              <a:t>never</a:t>
            </a:r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 look at someone else’s code on your computer</a:t>
            </a:r>
          </a:p>
          <a:p>
            <a:endParaRPr lang="en-US" sz="2400" dirty="0" smtClean="0">
              <a:latin typeface="+mj-lt"/>
              <a:cs typeface="Courier New" panose="02070309020205020404" pitchFamily="49" charset="0"/>
            </a:endParaRPr>
          </a:p>
          <a:p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When collaborating, you may look at someone else’s code on their screen and with their permission</a:t>
            </a:r>
          </a:p>
          <a:p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When working individually, you may not look at anyone else’s code</a:t>
            </a:r>
            <a:endParaRPr lang="en-US" sz="2400" dirty="0">
              <a:latin typeface="+mj-lt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89362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Acknowledging Collaboration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every file you turn in for this course, you must have a line near the top of your file stating one of the following three things:</a:t>
            </a:r>
          </a:p>
          <a:p>
            <a:pPr lvl="3"/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Collaboration was not allowed on this assignment</a:t>
            </a:r>
          </a:p>
          <a:p>
            <a:pPr lvl="1"/>
            <a:r>
              <a:rPr lang="en-US" dirty="0"/>
              <a:t>On assignments where collaboration was not allowed, you must acknowledge this.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519291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Acknowledging Collaboration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2"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I did not collaborate with anyone on this assignment part</a:t>
            </a: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/>
              <a:t>If you did not work with anyone on the part of the assignment the header comment is located in, you must clearly state </a:t>
            </a:r>
            <a:r>
              <a:rPr lang="en-US" dirty="0" smtClean="0"/>
              <a:t>this.</a:t>
            </a:r>
          </a:p>
          <a:p>
            <a:pPr lvl="1"/>
            <a:r>
              <a:rPr lang="en-US" dirty="0" smtClean="0"/>
              <a:t>Getting </a:t>
            </a:r>
            <a:r>
              <a:rPr lang="en-US" dirty="0"/>
              <a:t>help from a TA or instructor does not count as </a:t>
            </a:r>
            <a:r>
              <a:rPr lang="en-US" dirty="0" smtClean="0"/>
              <a:t>collaboration.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077410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Acknowledging Collaboration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75186"/>
            <a:ext cx="8686800" cy="4517689"/>
          </a:xfrm>
        </p:spPr>
        <p:txBody>
          <a:bodyPr/>
          <a:lstStyle/>
          <a:p>
            <a:pPr marL="514350" indent="-514350">
              <a:buFont typeface="+mj-lt"/>
              <a:buAutoNum type="arabicPeriod" startAt="3"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I collaborated with Fox Mulder (fmulder1@umbc.edu); I helped him understand the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loop.</a:t>
            </a:r>
          </a:p>
          <a:p>
            <a:pPr marL="515938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collaborated with Dana Scully (scully18@umbc.edu); we helped each other with debugging.</a:t>
            </a:r>
          </a:p>
          <a:p>
            <a:pPr lvl="1"/>
            <a:r>
              <a:rPr lang="en-US" dirty="0"/>
              <a:t>If you worked with anyone on the part of the assignment the header comment is located in, you must state their name and UMBC email, and give a brief description of what the collaboration </a:t>
            </a:r>
            <a:r>
              <a:rPr lang="en-US" dirty="0" smtClean="0"/>
              <a:t>was.</a:t>
            </a:r>
          </a:p>
          <a:p>
            <a:pPr lvl="1"/>
            <a:r>
              <a:rPr lang="en-US" dirty="0" smtClean="0"/>
              <a:t>Both </a:t>
            </a:r>
            <a:r>
              <a:rPr lang="en-US" dirty="0"/>
              <a:t>students need to note this collaboration in their header comment.</a:t>
            </a: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89527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So Much About Cheating?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83123"/>
            <a:ext cx="8229600" cy="3824288"/>
          </a:xfrm>
        </p:spPr>
        <p:txBody>
          <a:bodyPr/>
          <a:lstStyle/>
          <a:p>
            <a:r>
              <a:rPr lang="en-US" sz="3000" dirty="0" smtClean="0"/>
              <a:t>Every semester, around 20 students get caught sharing code. Typically, they are stressed, confused, and just wanted to take a shortcut or help a friend. These students endanger their entire academic career when they get caught.</a:t>
            </a:r>
          </a:p>
          <a:p>
            <a:r>
              <a:rPr lang="en-US" sz="3000" dirty="0" smtClean="0"/>
              <a:t>If you feel like you can't possibly finish a project or homework on your own, contact someone in the course staff for help.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06336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Becoming a Good Programmer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75186"/>
            <a:ext cx="8297694" cy="4517689"/>
          </a:xfrm>
        </p:spPr>
        <p:txBody>
          <a:bodyPr/>
          <a:lstStyle/>
          <a:p>
            <a:r>
              <a:rPr lang="en-US" dirty="0"/>
              <a:t>We are strict about </a:t>
            </a:r>
            <a:r>
              <a:rPr lang="en-US" dirty="0" smtClean="0"/>
              <a:t>academic integrity because </a:t>
            </a:r>
            <a:r>
              <a:rPr lang="en-US" dirty="0"/>
              <a:t>we want everyone to succeed in this class</a:t>
            </a:r>
          </a:p>
          <a:p>
            <a:pPr lvl="4"/>
            <a:endParaRPr lang="en-US" dirty="0"/>
          </a:p>
          <a:p>
            <a:r>
              <a:rPr lang="en-US" dirty="0" smtClean="0"/>
              <a:t>Understanding the assignment solutions means </a:t>
            </a:r>
            <a:r>
              <a:rPr lang="en-US" dirty="0"/>
              <a:t>you will do better on the exams</a:t>
            </a:r>
          </a:p>
          <a:p>
            <a:r>
              <a:rPr lang="en-US" dirty="0"/>
              <a:t>Learning the course material means you will do better in your future courses and </a:t>
            </a:r>
            <a:r>
              <a:rPr lang="en-US" dirty="0" smtClean="0"/>
              <a:t>career</a:t>
            </a:r>
          </a:p>
          <a:p>
            <a:r>
              <a:rPr lang="en-US" dirty="0" smtClean="0"/>
              <a:t>Seeking help when you need it will help you grow as a student and as a computer scientist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7212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28</a:t>
            </a:fld>
            <a:endParaRPr lang="en-US" alt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Getting Help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8247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to Go for Help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are a number of places you can go if you are struggling!</a:t>
            </a:r>
          </a:p>
          <a:p>
            <a:pPr lvl="1"/>
            <a:r>
              <a:rPr lang="en-US" dirty="0" smtClean="0"/>
              <a:t>All of the TAs happy to help</a:t>
            </a:r>
          </a:p>
          <a:p>
            <a:pPr lvl="1"/>
            <a:r>
              <a:rPr lang="en-US" dirty="0" smtClean="0"/>
              <a:t>If the TAs aren't working out, come by the instructors’ office hours (this should not be your first resort for help)</a:t>
            </a:r>
          </a:p>
          <a:p>
            <a:r>
              <a:rPr lang="en-US" dirty="0" smtClean="0"/>
              <a:t>All office hours will be posted on the website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67129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75186"/>
            <a:ext cx="8479410" cy="4435041"/>
          </a:xfrm>
        </p:spPr>
        <p:txBody>
          <a:bodyPr/>
          <a:lstStyle/>
          <a:p>
            <a:r>
              <a:rPr lang="en-US" dirty="0" smtClean="0"/>
              <a:t>Prof. Michael </a:t>
            </a:r>
            <a:r>
              <a:rPr lang="en-US" dirty="0" err="1" smtClean="0"/>
              <a:t>Neary</a:t>
            </a:r>
            <a:endParaRPr lang="en-US" dirty="0" smtClean="0"/>
          </a:p>
          <a:p>
            <a:pPr lvl="1"/>
            <a:r>
              <a:rPr lang="en-US" sz="3200" dirty="0" smtClean="0"/>
              <a:t>Education</a:t>
            </a:r>
          </a:p>
          <a:p>
            <a:pPr lvl="2"/>
            <a:r>
              <a:rPr lang="en-US" sz="2800" dirty="0" smtClean="0"/>
              <a:t>BS in Computer Science, UMBC</a:t>
            </a:r>
          </a:p>
          <a:p>
            <a:pPr lvl="2"/>
            <a:r>
              <a:rPr lang="en-US" sz="2800" dirty="0" smtClean="0"/>
              <a:t>MS in Computer Science, UMBC (in progress)</a:t>
            </a:r>
          </a:p>
          <a:p>
            <a:pPr lvl="2"/>
            <a:r>
              <a:rPr lang="en-US" sz="2800" dirty="0" smtClean="0"/>
              <a:t>PhD in Computer Science, somewhere (</a:t>
            </a:r>
            <a:r>
              <a:rPr lang="en-US" dirty="0" smtClean="0"/>
              <a:t>eventually</a:t>
            </a:r>
            <a:r>
              <a:rPr lang="en-US" sz="2800" dirty="0" smtClean="0"/>
              <a:t>)</a:t>
            </a:r>
          </a:p>
          <a:p>
            <a:pPr lvl="1"/>
            <a:r>
              <a:rPr lang="en-US" sz="3200" dirty="0" smtClean="0"/>
              <a:t>Likes</a:t>
            </a:r>
          </a:p>
          <a:p>
            <a:pPr lvl="2"/>
            <a:r>
              <a:rPr lang="en-US" dirty="0" smtClean="0"/>
              <a:t>Chocolate</a:t>
            </a:r>
          </a:p>
          <a:p>
            <a:pPr lvl="2"/>
            <a:r>
              <a:rPr lang="en-US" dirty="0" smtClean="0"/>
              <a:t>Broadway</a:t>
            </a:r>
          </a:p>
          <a:p>
            <a:pPr lvl="2"/>
            <a:r>
              <a:rPr lang="en-US" dirty="0" err="1" smtClean="0"/>
              <a:t>Improv</a:t>
            </a:r>
            <a:endParaRPr lang="en-US" dirty="0" smtClean="0"/>
          </a:p>
          <a:p>
            <a:pPr lvl="2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53913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CMSC 201 TAs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 are welcome to go to ITE 240 whenever </a:t>
            </a:r>
            <a:r>
              <a:rPr lang="en-US" b="1" dirty="0" smtClean="0"/>
              <a:t>any</a:t>
            </a:r>
            <a:r>
              <a:rPr lang="en-US" dirty="0" smtClean="0"/>
              <a:t> TA </a:t>
            </a:r>
            <a:r>
              <a:rPr lang="en-US" dirty="0"/>
              <a:t>is </a:t>
            </a:r>
            <a:r>
              <a:rPr lang="en-US" dirty="0" smtClean="0"/>
              <a:t>available to get additional </a:t>
            </a:r>
            <a:r>
              <a:rPr lang="en-US" dirty="0"/>
              <a:t>help</a:t>
            </a:r>
          </a:p>
          <a:p>
            <a:r>
              <a:rPr lang="en-US" dirty="0"/>
              <a:t>We highly encourage going to </a:t>
            </a:r>
            <a:r>
              <a:rPr lang="en-US" dirty="0" smtClean="0"/>
              <a:t>them </a:t>
            </a:r>
            <a:r>
              <a:rPr lang="en-US" dirty="0"/>
              <a:t>if you have any questions regarding assignments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final schedule will be posted </a:t>
            </a:r>
            <a:r>
              <a:rPr lang="en-US" dirty="0" smtClean="0"/>
              <a:t>later, but there should be a TA in ITE 240 from 10 to 5 Monday-Thursday and </a:t>
            </a:r>
            <a:r>
              <a:rPr lang="en-US" dirty="0"/>
              <a:t>a few hours on Friday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18828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ITE 240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is a computer lab </a:t>
            </a:r>
            <a:r>
              <a:rPr lang="en-US" dirty="0" smtClean="0"/>
              <a:t>in the ITE building used to hold 201, 202, and 341 office hours</a:t>
            </a:r>
            <a:endParaRPr lang="en-US" dirty="0"/>
          </a:p>
          <a:p>
            <a:pPr lvl="3"/>
            <a:endParaRPr lang="en-US" dirty="0" smtClean="0"/>
          </a:p>
          <a:p>
            <a:r>
              <a:rPr lang="en-US" dirty="0" smtClean="0"/>
              <a:t>The 201 TAs will…</a:t>
            </a:r>
          </a:p>
          <a:p>
            <a:pPr lvl="1"/>
            <a:r>
              <a:rPr lang="en-US" dirty="0" smtClean="0"/>
              <a:t>Be wearing bright yellow lanyards</a:t>
            </a:r>
          </a:p>
          <a:p>
            <a:pPr lvl="1"/>
            <a:r>
              <a:rPr lang="en-US" dirty="0" smtClean="0"/>
              <a:t>Have their names on the whiteboard in the front</a:t>
            </a:r>
          </a:p>
          <a:p>
            <a:pPr lvl="3"/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786706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Additional Help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Tutoring from the Learning Resources Center</a:t>
            </a:r>
          </a:p>
          <a:p>
            <a:pPr lvl="1"/>
            <a:r>
              <a:rPr lang="en-US" sz="3200" dirty="0" smtClean="0"/>
              <a:t>By appointment</a:t>
            </a:r>
          </a:p>
          <a:p>
            <a:pPr lvl="3"/>
            <a:endParaRPr lang="en-US" dirty="0"/>
          </a:p>
          <a:p>
            <a:r>
              <a:rPr lang="en-US" dirty="0" smtClean="0"/>
              <a:t>Computer help from </a:t>
            </a:r>
            <a:r>
              <a:rPr lang="en-US" dirty="0" err="1" smtClean="0"/>
              <a:t>DoIT</a:t>
            </a:r>
            <a:endParaRPr lang="en-US" dirty="0" smtClean="0"/>
          </a:p>
          <a:p>
            <a:pPr lvl="1"/>
            <a:r>
              <a:rPr lang="en-US" sz="3200" dirty="0" smtClean="0"/>
              <a:t>By phone or in person</a:t>
            </a:r>
          </a:p>
          <a:p>
            <a:pPr lvl="3"/>
            <a:endParaRPr lang="en-US" dirty="0"/>
          </a:p>
          <a:p>
            <a:r>
              <a:rPr lang="en-US" dirty="0" smtClean="0"/>
              <a:t>See the syllabus for more info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8997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166" y="826364"/>
            <a:ext cx="8413668" cy="1143000"/>
          </a:xfrm>
        </p:spPr>
        <p:txBody>
          <a:bodyPr/>
          <a:lstStyle/>
          <a:p>
            <a:r>
              <a:rPr lang="en-US" dirty="0" smtClean="0"/>
              <a:t>Announcement: Note Taker Needed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229600" cy="4386986"/>
          </a:xfrm>
        </p:spPr>
        <p:txBody>
          <a:bodyPr/>
          <a:lstStyle/>
          <a:p>
            <a:pPr marL="0" indent="0">
              <a:buNone/>
            </a:pPr>
            <a:r>
              <a:rPr lang="en-US" sz="2200" dirty="0" smtClean="0"/>
              <a:t>A peer note taker has been requested for this class. A peer note taker is a volunteer student who provides a copy of his or her notes for each class session to another member of the class who has been deemed eligible for this service based on a disability. Peer note takers will be paid a stipend for their service.</a:t>
            </a:r>
          </a:p>
          <a:p>
            <a:pPr marL="0" indent="0">
              <a:buNone/>
            </a:pPr>
            <a:endParaRPr lang="en-US" sz="1400" dirty="0" smtClean="0"/>
          </a:p>
          <a:p>
            <a:pPr marL="0" indent="0">
              <a:buNone/>
            </a:pPr>
            <a:r>
              <a:rPr lang="en-US" sz="2200" dirty="0" smtClean="0"/>
              <a:t>Peer note taking is not a part time job but rather a volunteer service for which enrolled students can earn a stipend for sharing the notes they are already taking for themselves. </a:t>
            </a:r>
            <a:br>
              <a:rPr lang="en-US" sz="2200" dirty="0" smtClean="0"/>
            </a:b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2200" dirty="0" smtClean="0"/>
              <a:t>If you are interested in serving in this important role, please fill out a note taker application on the Student Disability Services website or in person in the SDS office in Math/Psychology 212.</a:t>
            </a:r>
            <a:endParaRPr lang="en-US" sz="2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723566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UMBC Computing Environment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develop our programs on UMBC’s GL system</a:t>
            </a:r>
          </a:p>
          <a:p>
            <a:pPr lvl="1"/>
            <a:r>
              <a:rPr lang="en-US" sz="3200" dirty="0" smtClean="0"/>
              <a:t>GL is running the Linux Operating System</a:t>
            </a:r>
          </a:p>
          <a:p>
            <a:pPr lvl="2"/>
            <a:r>
              <a:rPr lang="en-US" sz="2800" dirty="0" smtClean="0"/>
              <a:t>GUI – Graphical User Interface</a:t>
            </a:r>
          </a:p>
          <a:p>
            <a:pPr lvl="2"/>
            <a:r>
              <a:rPr lang="en-US" sz="2800" dirty="0" smtClean="0"/>
              <a:t>CLI – Command-Line Interface</a:t>
            </a:r>
          </a:p>
          <a:p>
            <a:pPr lvl="2"/>
            <a:endParaRPr lang="en-US" dirty="0" smtClean="0"/>
          </a:p>
          <a:p>
            <a:r>
              <a:rPr lang="en-US" dirty="0" smtClean="0"/>
              <a:t>Lab 1 will walk you through using the </a:t>
            </a:r>
            <a:br>
              <a:rPr lang="en-US" dirty="0" smtClean="0"/>
            </a:br>
            <a:r>
              <a:rPr lang="en-US" dirty="0" smtClean="0"/>
              <a:t>UMBC computing environment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321296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 I Connect to GL?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3806042" cy="4156799"/>
          </a:xfrm>
        </p:spPr>
        <p:txBody>
          <a:bodyPr/>
          <a:lstStyle/>
          <a:p>
            <a:r>
              <a:rPr lang="en-US" dirty="0" smtClean="0"/>
              <a:t>Windows</a:t>
            </a:r>
          </a:p>
          <a:p>
            <a:pPr marL="285750" lvl="1"/>
            <a:r>
              <a:rPr lang="en-US" sz="2400" dirty="0" smtClean="0"/>
              <a:t>Download Putty (Lab 1</a:t>
            </a:r>
            <a:br>
              <a:rPr lang="en-US" sz="2400" dirty="0" smtClean="0"/>
            </a:br>
            <a:r>
              <a:rPr lang="en-US" sz="2400" dirty="0" smtClean="0"/>
              <a:t> has a video about this)</a:t>
            </a:r>
          </a:p>
          <a:p>
            <a:pPr marL="285750" lvl="1"/>
            <a:r>
              <a:rPr lang="en-US" sz="2400" dirty="0" smtClean="0"/>
              <a:t>Hostname:</a:t>
            </a:r>
          </a:p>
          <a:p>
            <a:pPr marL="457200" lvl="2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gl.umbc.edu</a:t>
            </a:r>
            <a:endParaRPr lang="en-US" sz="32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285750" lvl="1"/>
            <a:r>
              <a:rPr lang="en-US" sz="2400" dirty="0" smtClean="0"/>
              <a:t>Make sure you pick “SSH”</a:t>
            </a:r>
          </a:p>
          <a:p>
            <a:pPr marL="285750" lvl="1"/>
            <a:r>
              <a:rPr lang="en-US" sz="2400" dirty="0" smtClean="0"/>
              <a:t>Put in username and password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35</a:t>
            </a:fld>
            <a:endParaRPr lang="en-US" altLang="en-US"/>
          </a:p>
        </p:txBody>
      </p:sp>
      <p:sp>
        <p:nvSpPr>
          <p:cNvPr id="7" name="TextBox 6"/>
          <p:cNvSpPr txBox="1"/>
          <p:nvPr/>
        </p:nvSpPr>
        <p:spPr>
          <a:xfrm>
            <a:off x="4572000" y="1969364"/>
            <a:ext cx="4251366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smtClean="0"/>
              <a:t>Mac</a:t>
            </a:r>
          </a:p>
          <a:p>
            <a:pPr marL="457200" indent="-457200">
              <a:buFont typeface="Calibri" panose="020F0502020204030204" pitchFamily="34" charset="0"/>
              <a:buChar char="−"/>
            </a:pPr>
            <a:r>
              <a:rPr lang="en-US" sz="2400" dirty="0" smtClean="0"/>
              <a:t>SSH client is already installed</a:t>
            </a:r>
          </a:p>
          <a:p>
            <a:pPr marL="457200" indent="-457200">
              <a:buFont typeface="Calibri" panose="020F0502020204030204" pitchFamily="34" charset="0"/>
              <a:buChar char="−"/>
            </a:pPr>
            <a:r>
              <a:rPr lang="en-US" sz="2400" dirty="0" smtClean="0"/>
              <a:t>Go to the Application folder and select Utilities</a:t>
            </a:r>
          </a:p>
          <a:p>
            <a:pPr marL="457200" indent="-457200">
              <a:buFont typeface="Calibri" panose="020F0502020204030204" pitchFamily="34" charset="0"/>
              <a:buChar char="−"/>
            </a:pPr>
            <a:r>
              <a:rPr lang="en-US" sz="2400" dirty="0" smtClean="0"/>
              <a:t>Open up a terminal window</a:t>
            </a:r>
          </a:p>
          <a:p>
            <a:pPr marL="457200" indent="-457200">
              <a:buFont typeface="Calibri" panose="020F0502020204030204" pitchFamily="34" charset="0"/>
              <a:buChar char="−"/>
            </a:pPr>
            <a:r>
              <a:rPr lang="en-US" sz="2400" dirty="0" smtClean="0"/>
              <a:t>Enter the following:</a:t>
            </a:r>
            <a:br>
              <a:rPr lang="en-US" sz="2400" dirty="0" smtClean="0"/>
            </a:b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ssh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-l </a:t>
            </a:r>
            <a:r>
              <a:rPr lang="en-US" sz="2400" b="1" u="sng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username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b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gl.umbc.edu</a:t>
            </a:r>
          </a:p>
          <a:p>
            <a:pPr marL="457200" indent="-457200">
              <a:buFont typeface="Calibri" panose="020F0502020204030204" pitchFamily="34" charset="0"/>
              <a:buChar char="−"/>
            </a:pPr>
            <a:r>
              <a:rPr lang="en-US" sz="2400" dirty="0" smtClean="0"/>
              <a:t>Put in your password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1107689" y="5664437"/>
            <a:ext cx="6928621" cy="870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 algn="ctr">
              <a:buNone/>
            </a:pPr>
            <a:r>
              <a:rPr lang="en-US" sz="2400" dirty="0" smtClean="0"/>
              <a:t>You won’t see any asterisks appear when you type in your password, but it is working!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6163930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Linux Commands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13808"/>
            <a:ext cx="8229600" cy="4012355"/>
          </a:xfrm>
        </p:spPr>
        <p:txBody>
          <a:bodyPr/>
          <a:lstStyle/>
          <a:p>
            <a:r>
              <a:rPr lang="en-US" dirty="0" smtClean="0"/>
              <a:t>See: </a:t>
            </a:r>
            <a:r>
              <a:rPr lang="en-US" dirty="0" smtClean="0">
                <a:hlinkClick r:id="rId2"/>
              </a:rPr>
              <a:t>http://www.csee.umbc.edu/resources/</a:t>
            </a:r>
            <a:br>
              <a:rPr lang="en-US" dirty="0" smtClean="0">
                <a:hlinkClick r:id="rId2"/>
              </a:rPr>
            </a:br>
            <a:r>
              <a:rPr lang="en-US" dirty="0" smtClean="0">
                <a:hlinkClick r:id="rId2"/>
              </a:rPr>
              <a:t>computer-science-help-center/#Resources</a:t>
            </a:r>
            <a:endParaRPr lang="en-US" dirty="0" smtClean="0"/>
          </a:p>
          <a:p>
            <a:pPr lvl="3"/>
            <a:endParaRPr lang="en-US" dirty="0" smtClean="0"/>
          </a:p>
          <a:p>
            <a:r>
              <a:rPr lang="en-US" dirty="0" smtClean="0"/>
              <a:t>Here’s a few basic commands:</a:t>
            </a:r>
          </a:p>
          <a:p>
            <a:pPr marL="403225" indent="0">
              <a:buNone/>
            </a:pP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ls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/>
              <a:t>– list contents</a:t>
            </a:r>
          </a:p>
          <a:p>
            <a:pPr lvl="1"/>
            <a:r>
              <a:rPr lang="en-US" dirty="0" smtClean="0"/>
              <a:t>List files </a:t>
            </a:r>
            <a:r>
              <a:rPr lang="en-US" dirty="0"/>
              <a:t>and directories in your current </a:t>
            </a:r>
            <a:r>
              <a:rPr lang="en-US" dirty="0" smtClean="0"/>
              <a:t>directory</a:t>
            </a:r>
          </a:p>
          <a:p>
            <a:pPr lvl="1"/>
            <a:r>
              <a:rPr lang="en-US" dirty="0" smtClean="0"/>
              <a:t>Directory is just another word for folder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828032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Basic Commands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 smtClean="0"/>
              <a:t>Important!!</a:t>
            </a:r>
            <a:r>
              <a:rPr lang="en-US" dirty="0" smtClean="0"/>
              <a:t> Commands are case sensitive</a:t>
            </a:r>
          </a:p>
          <a:p>
            <a:pPr lvl="3"/>
            <a:endParaRPr lang="en-US" dirty="0" smtClean="0"/>
          </a:p>
          <a:p>
            <a:pPr marL="457200" lvl="1" indent="0">
              <a:buNone/>
            </a:pPr>
            <a:r>
              <a:rPr lang="en-US" sz="3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cd </a:t>
            </a:r>
            <a:r>
              <a:rPr lang="en-US" sz="3200" b="1" u="sng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NAME</a:t>
            </a:r>
            <a:r>
              <a:rPr lang="en-US" sz="3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3200" dirty="0" smtClean="0"/>
              <a:t>– change directory</a:t>
            </a:r>
          </a:p>
          <a:p>
            <a:pPr marL="457200" lvl="1" indent="0">
              <a:buNone/>
            </a:pPr>
            <a:r>
              <a:rPr lang="en-US" sz="3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cd ..      </a:t>
            </a:r>
            <a:r>
              <a:rPr lang="en-US" sz="3200" dirty="0" smtClean="0"/>
              <a:t>– go to parent directory</a:t>
            </a:r>
          </a:p>
          <a:p>
            <a:pPr marL="457200" lvl="1" indent="0">
              <a:buNone/>
            </a:pPr>
            <a:r>
              <a:rPr lang="en-US" sz="3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cd .       </a:t>
            </a:r>
            <a:r>
              <a:rPr lang="en-US" sz="3200" dirty="0" smtClean="0"/>
              <a:t>– stay in current directory</a:t>
            </a:r>
          </a:p>
          <a:p>
            <a:pPr marL="457200" lvl="1" indent="0">
              <a:buNone/>
            </a:pPr>
            <a:endParaRPr lang="en-US" sz="2000" dirty="0" smtClean="0"/>
          </a:p>
          <a:p>
            <a:pPr marL="457200" lvl="1" indent="0">
              <a:buNone/>
            </a:pPr>
            <a:r>
              <a:rPr lang="en-US" sz="3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mkdir</a:t>
            </a:r>
            <a:r>
              <a:rPr lang="en-US" sz="3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3200" b="1" u="sng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NAME</a:t>
            </a:r>
            <a:r>
              <a:rPr lang="en-US" sz="3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3200" dirty="0" smtClean="0"/>
              <a:t> – make a new directory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84579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Directories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38</a:t>
            </a:fld>
            <a:endParaRPr lang="en-US" altLang="en-US"/>
          </a:p>
        </p:txBody>
      </p:sp>
      <p:sp>
        <p:nvSpPr>
          <p:cNvPr id="8" name="TextBox 3"/>
          <p:cNvSpPr txBox="1">
            <a:spLocks noChangeArrowheads="1"/>
          </p:cNvSpPr>
          <p:nvPr/>
        </p:nvSpPr>
        <p:spPr bwMode="auto">
          <a:xfrm>
            <a:off x="197693" y="2827337"/>
            <a:ext cx="8704613" cy="7017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marL="0" lvl="3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en-US" altLang="en-US" sz="2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afs</a:t>
            </a:r>
            <a:r>
              <a:rPr lang="en-US" altLang="en-US" sz="2200" b="1" dirty="0">
                <a:latin typeface="Courier New" pitchFamily="49" charset="0"/>
                <a:cs typeface="Courier New" pitchFamily="49" charset="0"/>
              </a:rPr>
              <a:t>/umbc.edu/users</a:t>
            </a:r>
            <a:r>
              <a:rPr lang="en-US" altLang="en-US" sz="2200" b="1" dirty="0" smtClean="0">
                <a:latin typeface="Courier New" pitchFamily="49" charset="0"/>
                <a:cs typeface="Courier New" pitchFamily="49" charset="0"/>
              </a:rPr>
              <a:t>/                     /</a:t>
            </a:r>
            <a:r>
              <a:rPr lang="en-US" altLang="en-US" sz="2200" b="1" dirty="0">
                <a:latin typeface="Courier New" pitchFamily="49" charset="0"/>
                <a:cs typeface="Courier New" pitchFamily="49" charset="0"/>
              </a:rPr>
              <a:t>home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en-US" altLang="en-US" sz="2200" dirty="0">
              <a:latin typeface="Arial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85833" y="3884155"/>
            <a:ext cx="3962400" cy="20867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85750" indent="-285750">
              <a:lnSpc>
                <a:spcPct val="90000"/>
              </a:lnSpc>
              <a:buFontTx/>
              <a:buChar char="-"/>
              <a:defRPr/>
            </a:pPr>
            <a:r>
              <a:rPr lang="en-US" sz="2400" dirty="0">
                <a:latin typeface="Arial" charset="0"/>
                <a:ea typeface="ＭＳ Ｐゴシック" charset="0"/>
                <a:cs typeface="ＭＳ Ｐゴシック" charset="0"/>
              </a:rPr>
              <a:t>When you log into </a:t>
            </a:r>
            <a:r>
              <a:rPr lang="en-US" sz="2400" dirty="0" smtClean="0">
                <a:latin typeface="Arial" charset="0"/>
                <a:ea typeface="ＭＳ Ｐゴシック" charset="0"/>
                <a:cs typeface="ＭＳ Ｐゴシック" charset="0"/>
              </a:rPr>
              <a:t>GL, </a:t>
            </a:r>
            <a:r>
              <a:rPr lang="en-US" sz="2400" dirty="0">
                <a:latin typeface="Arial" charset="0"/>
                <a:ea typeface="ＭＳ Ｐゴシック" charset="0"/>
                <a:cs typeface="ＭＳ Ｐゴシック" charset="0"/>
              </a:rPr>
              <a:t>you will be in your </a:t>
            </a:r>
            <a:r>
              <a:rPr lang="en-US" sz="2400" b="1" dirty="0">
                <a:latin typeface="Courier New" panose="02070309020205020404" pitchFamily="49" charset="0"/>
                <a:ea typeface="ＭＳ Ｐゴシック" charset="0"/>
                <a:cs typeface="Courier New" panose="02070309020205020404" pitchFamily="49" charset="0"/>
              </a:rPr>
              <a:t>home</a:t>
            </a:r>
            <a:r>
              <a:rPr lang="en-US" sz="2400" dirty="0">
                <a:latin typeface="Arial" charset="0"/>
                <a:ea typeface="ＭＳ Ｐゴシック" charset="0"/>
                <a:cs typeface="ＭＳ Ｐゴシック" charset="0"/>
              </a:rPr>
              <a:t> directory</a:t>
            </a:r>
          </a:p>
          <a:p>
            <a:pPr marL="285750" indent="-285750">
              <a:lnSpc>
                <a:spcPct val="90000"/>
              </a:lnSpc>
              <a:buFontTx/>
              <a:buChar char="-"/>
              <a:defRPr/>
            </a:pPr>
            <a:r>
              <a:rPr lang="en-US" sz="2400" dirty="0" smtClean="0">
                <a:latin typeface="Arial" charset="0"/>
                <a:ea typeface="ＭＳ Ｐゴシック" charset="0"/>
                <a:cs typeface="ＭＳ Ｐゴシック" charset="0"/>
              </a:rPr>
              <a:t>Use </a:t>
            </a:r>
            <a:r>
              <a:rPr lang="en-US" sz="2400" dirty="0">
                <a:latin typeface="Arial" charset="0"/>
                <a:ea typeface="ＭＳ Ｐゴシック" charset="0"/>
                <a:cs typeface="ＭＳ Ｐゴシック" charset="0"/>
              </a:rPr>
              <a:t>the </a:t>
            </a:r>
            <a:r>
              <a:rPr lang="en-US" sz="2400" b="1" dirty="0">
                <a:latin typeface="Courier New" panose="02070309020205020404" pitchFamily="49" charset="0"/>
                <a:ea typeface="ＭＳ Ｐゴシック" charset="0"/>
                <a:cs typeface="Courier New" panose="02070309020205020404" pitchFamily="49" charset="0"/>
              </a:rPr>
              <a:t>cd</a:t>
            </a:r>
            <a:r>
              <a:rPr lang="en-US" sz="2400" dirty="0">
                <a:latin typeface="Arial" charset="0"/>
                <a:ea typeface="ＭＳ Ｐゴシック" charset="0"/>
                <a:cs typeface="ＭＳ Ｐゴシック" charset="0"/>
              </a:rPr>
              <a:t> command to go to </a:t>
            </a:r>
            <a:r>
              <a:rPr lang="en-US" sz="2400" dirty="0" smtClean="0">
                <a:latin typeface="Arial" charset="0"/>
                <a:ea typeface="ＭＳ Ｐゴシック" charset="0"/>
                <a:cs typeface="ＭＳ Ｐゴシック" charset="0"/>
              </a:rPr>
              <a:t>subdirectories</a:t>
            </a:r>
          </a:p>
          <a:p>
            <a:pPr marL="285750" indent="-285750">
              <a:lnSpc>
                <a:spcPct val="90000"/>
              </a:lnSpc>
              <a:buFontTx/>
              <a:buChar char="-"/>
              <a:defRPr/>
            </a:pPr>
            <a:r>
              <a:rPr lang="en-US" sz="2400" dirty="0" smtClean="0">
                <a:latin typeface="Arial" charset="0"/>
                <a:ea typeface="ＭＳ Ｐゴシック" charset="0"/>
                <a:cs typeface="ＭＳ Ｐゴシック" charset="0"/>
              </a:rPr>
              <a:t>How do you get to </a:t>
            </a:r>
            <a:r>
              <a:rPr lang="en-US" sz="2400" b="1" dirty="0" smtClean="0">
                <a:latin typeface="Courier New" panose="02070309020205020404" pitchFamily="49" charset="0"/>
                <a:ea typeface="ＭＳ Ｐゴシック" charset="0"/>
                <a:cs typeface="Courier New" panose="02070309020205020404" pitchFamily="49" charset="0"/>
              </a:rPr>
              <a:t>HW1</a:t>
            </a:r>
            <a:r>
              <a:rPr lang="en-US" sz="2400" dirty="0" smtClean="0">
                <a:latin typeface="Arial" charset="0"/>
                <a:ea typeface="ＭＳ Ｐゴシック" charset="0"/>
                <a:cs typeface="ＭＳ Ｐゴシック" charset="0"/>
              </a:rPr>
              <a:t>?</a:t>
            </a:r>
            <a:endParaRPr lang="en-US" sz="2400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grpSp>
        <p:nvGrpSpPr>
          <p:cNvPr id="23" name="Group 22"/>
          <p:cNvGrpSpPr/>
          <p:nvPr/>
        </p:nvGrpSpPr>
        <p:grpSpPr>
          <a:xfrm>
            <a:off x="3659981" y="1463762"/>
            <a:ext cx="5074319" cy="1404218"/>
            <a:chOff x="4135892" y="3171978"/>
            <a:chExt cx="5074319" cy="1404218"/>
          </a:xfrm>
        </p:grpSpPr>
        <p:sp>
          <p:nvSpPr>
            <p:cNvPr id="19" name="Right Brace 18"/>
            <p:cNvSpPr/>
            <p:nvPr/>
          </p:nvSpPr>
          <p:spPr>
            <a:xfrm rot="16200000">
              <a:off x="5552433" y="2457168"/>
              <a:ext cx="702487" cy="3535570"/>
            </a:xfrm>
            <a:prstGeom prst="rightBrace">
              <a:avLst>
                <a:gd name="adj1" fmla="val 52235"/>
                <a:gd name="adj2" fmla="val 85840"/>
              </a:avLst>
            </a:prstGeom>
            <a:ln w="3175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6691488" y="3171978"/>
              <a:ext cx="2518723" cy="70173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lnSpc>
                  <a:spcPct val="90000"/>
                </a:lnSpc>
                <a:defRPr/>
              </a:pPr>
              <a:r>
                <a:rPr lang="en-US" sz="2200" dirty="0" smtClean="0">
                  <a:latin typeface="Arial" charset="0"/>
                  <a:ea typeface="ＭＳ Ｐゴシック" charset="0"/>
                  <a:cs typeface="ＭＳ Ｐゴシック" charset="0"/>
                </a:rPr>
                <a:t>(will be different </a:t>
              </a:r>
              <a:br>
                <a:rPr lang="en-US" sz="2200" dirty="0" smtClean="0">
                  <a:latin typeface="Arial" charset="0"/>
                  <a:ea typeface="ＭＳ Ｐゴシック" charset="0"/>
                  <a:cs typeface="ＭＳ Ｐゴシック" charset="0"/>
                </a:rPr>
              </a:br>
              <a:r>
                <a:rPr lang="en-US" sz="2200" dirty="0" smtClean="0">
                  <a:latin typeface="Arial" charset="0"/>
                  <a:ea typeface="ＭＳ Ｐゴシック" charset="0"/>
                  <a:cs typeface="ＭＳ Ｐゴシック" charset="0"/>
                </a:rPr>
                <a:t>for each person)</a:t>
              </a:r>
              <a:endParaRPr lang="en-US" sz="2200" dirty="0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</p:grpSp>
      <p:sp>
        <p:nvSpPr>
          <p:cNvPr id="21" name="TextBox 3"/>
          <p:cNvSpPr txBox="1">
            <a:spLocks noChangeArrowheads="1"/>
          </p:cNvSpPr>
          <p:nvPr/>
        </p:nvSpPr>
        <p:spPr bwMode="auto">
          <a:xfrm>
            <a:off x="3565648" y="2825495"/>
            <a:ext cx="4058495" cy="7017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marL="0" lvl="3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2200" b="1" dirty="0" smtClean="0">
                <a:latin typeface="Courier New" pitchFamily="49" charset="0"/>
                <a:cs typeface="Courier New" pitchFamily="49" charset="0"/>
              </a:rPr>
              <a:t>first/second/username</a:t>
            </a:r>
            <a:endParaRPr lang="en-US" altLang="en-US" sz="2200" b="1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en-US" altLang="en-US" sz="2200" dirty="0">
              <a:latin typeface="Arial" pitchFamily="34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4980562" y="3178203"/>
            <a:ext cx="4098023" cy="2970046"/>
            <a:chOff x="4980562" y="3178203"/>
            <a:chExt cx="4098023" cy="2970046"/>
          </a:xfrm>
        </p:grpSpPr>
        <p:grpSp>
          <p:nvGrpSpPr>
            <p:cNvPr id="25" name="Group 24"/>
            <p:cNvGrpSpPr/>
            <p:nvPr/>
          </p:nvGrpSpPr>
          <p:grpSpPr>
            <a:xfrm>
              <a:off x="5089858" y="3178203"/>
              <a:ext cx="3988727" cy="2970046"/>
              <a:chOff x="884238" y="2759075"/>
              <a:chExt cx="3988727" cy="2970046"/>
            </a:xfrm>
          </p:grpSpPr>
          <p:cxnSp>
            <p:nvCxnSpPr>
              <p:cNvPr id="7" name="Straight Connector 6"/>
              <p:cNvCxnSpPr/>
              <p:nvPr/>
            </p:nvCxnSpPr>
            <p:spPr>
              <a:xfrm flipH="1">
                <a:off x="2603500" y="2759075"/>
                <a:ext cx="533400" cy="457200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9" name="Straight Connector 8"/>
              <p:cNvCxnSpPr/>
              <p:nvPr/>
            </p:nvCxnSpPr>
            <p:spPr>
              <a:xfrm>
                <a:off x="3462338" y="2759075"/>
                <a:ext cx="610393" cy="533400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0" name="TextBox 8"/>
              <p:cNvSpPr txBox="1">
                <a:spLocks noChangeArrowheads="1"/>
              </p:cNvSpPr>
              <p:nvPr/>
            </p:nvSpPr>
            <p:spPr bwMode="auto">
              <a:xfrm>
                <a:off x="2070100" y="3292475"/>
                <a:ext cx="1392238" cy="4302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typeface="Arial" pitchFamily="34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  <a:ea typeface="ＭＳ Ｐゴシック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pitchFamily="34" charset="0"/>
                  <a:buChar char="–"/>
                  <a:defRPr sz="2800">
                    <a:solidFill>
                      <a:schemeClr val="tx1"/>
                    </a:solidFill>
                    <a:latin typeface="Calibri" pitchFamily="34" charset="0"/>
                    <a:ea typeface="ＭＳ Ｐゴシック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pitchFamily="34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  <a:ea typeface="ＭＳ Ｐゴシック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pitchFamily="34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  <a:ea typeface="ＭＳ Ｐゴシック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  <a:ea typeface="ＭＳ Ｐゴシック" pitchFamily="34" charset="-128"/>
                  </a:defRPr>
                </a:lvl9pPr>
              </a:lstStyle>
              <a:p>
                <a:pPr>
                  <a:lnSpc>
                    <a:spcPct val="9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en-US" sz="2400" dirty="0">
                    <a:latin typeface="Arial" pitchFamily="34" charset="0"/>
                  </a:rPr>
                  <a:t>201</a:t>
                </a:r>
              </a:p>
            </p:txBody>
          </p:sp>
          <p:sp>
            <p:nvSpPr>
              <p:cNvPr id="11" name="TextBox 9"/>
              <p:cNvSpPr txBox="1">
                <a:spLocks noChangeArrowheads="1"/>
              </p:cNvSpPr>
              <p:nvPr/>
            </p:nvSpPr>
            <p:spPr bwMode="auto">
              <a:xfrm>
                <a:off x="3175000" y="3368675"/>
                <a:ext cx="1697965" cy="4302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Font typeface="Arial" pitchFamily="34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  <a:ea typeface="ＭＳ Ｐゴシック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pitchFamily="34" charset="0"/>
                  <a:buChar char="–"/>
                  <a:defRPr sz="2800">
                    <a:solidFill>
                      <a:schemeClr val="tx1"/>
                    </a:solidFill>
                    <a:latin typeface="Calibri" pitchFamily="34" charset="0"/>
                    <a:ea typeface="ＭＳ Ｐゴシック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pitchFamily="34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  <a:ea typeface="ＭＳ Ｐゴシック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pitchFamily="34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  <a:ea typeface="ＭＳ Ｐゴシック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  <a:ea typeface="ＭＳ Ｐゴシック" pitchFamily="34" charset="-128"/>
                  </a:defRPr>
                </a:lvl9pPr>
              </a:lstStyle>
              <a:p>
                <a:pPr>
                  <a:lnSpc>
                    <a:spcPct val="9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en-US" sz="2400" dirty="0" err="1" smtClean="0">
                    <a:latin typeface="Arial" pitchFamily="34" charset="0"/>
                  </a:rPr>
                  <a:t>otherClass</a:t>
                </a:r>
                <a:endParaRPr lang="en-US" altLang="en-US" sz="2400" dirty="0">
                  <a:latin typeface="Arial" pitchFamily="34" charset="0"/>
                </a:endParaRPr>
              </a:p>
            </p:txBody>
          </p:sp>
          <p:cxnSp>
            <p:nvCxnSpPr>
              <p:cNvPr id="12" name="Straight Connector 11"/>
              <p:cNvCxnSpPr/>
              <p:nvPr/>
            </p:nvCxnSpPr>
            <p:spPr>
              <a:xfrm flipH="1">
                <a:off x="1612900" y="3749675"/>
                <a:ext cx="533400" cy="457200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/>
              <p:nvPr/>
            </p:nvCxnSpPr>
            <p:spPr>
              <a:xfrm>
                <a:off x="2603500" y="3673475"/>
                <a:ext cx="677863" cy="544513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4" name="TextBox 14"/>
              <p:cNvSpPr txBox="1">
                <a:spLocks noChangeArrowheads="1"/>
              </p:cNvSpPr>
              <p:nvPr/>
            </p:nvSpPr>
            <p:spPr bwMode="auto">
              <a:xfrm>
                <a:off x="1155700" y="4206875"/>
                <a:ext cx="858838" cy="4302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typeface="Arial" pitchFamily="34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  <a:ea typeface="ＭＳ Ｐゴシック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pitchFamily="34" charset="0"/>
                  <a:buChar char="–"/>
                  <a:defRPr sz="2800">
                    <a:solidFill>
                      <a:schemeClr val="tx1"/>
                    </a:solidFill>
                    <a:latin typeface="Calibri" pitchFamily="34" charset="0"/>
                    <a:ea typeface="ＭＳ Ｐゴシック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pitchFamily="34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  <a:ea typeface="ＭＳ Ｐゴシック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pitchFamily="34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  <a:ea typeface="ＭＳ Ｐゴシック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  <a:ea typeface="ＭＳ Ｐゴシック" pitchFamily="34" charset="-128"/>
                  </a:defRPr>
                </a:lvl9pPr>
              </a:lstStyle>
              <a:p>
                <a:pPr>
                  <a:lnSpc>
                    <a:spcPct val="9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en-US" sz="2400" dirty="0">
                    <a:latin typeface="Arial" pitchFamily="34" charset="0"/>
                  </a:rPr>
                  <a:t>lab1</a:t>
                </a:r>
              </a:p>
            </p:txBody>
          </p:sp>
          <p:cxnSp>
            <p:nvCxnSpPr>
              <p:cNvPr id="15" name="Straight Connector 14"/>
              <p:cNvCxnSpPr/>
              <p:nvPr/>
            </p:nvCxnSpPr>
            <p:spPr>
              <a:xfrm>
                <a:off x="1368425" y="4740275"/>
                <a:ext cx="0" cy="508000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6" name="TextBox 19"/>
              <p:cNvSpPr txBox="1">
                <a:spLocks noChangeArrowheads="1"/>
              </p:cNvSpPr>
              <p:nvPr/>
            </p:nvSpPr>
            <p:spPr bwMode="auto">
              <a:xfrm>
                <a:off x="884238" y="5297321"/>
                <a:ext cx="1566862" cy="4318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typeface="Arial" pitchFamily="34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  <a:ea typeface="ＭＳ Ｐゴシック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pitchFamily="34" charset="0"/>
                  <a:buChar char="–"/>
                  <a:defRPr sz="2800">
                    <a:solidFill>
                      <a:schemeClr val="tx1"/>
                    </a:solidFill>
                    <a:latin typeface="Calibri" pitchFamily="34" charset="0"/>
                    <a:ea typeface="ＭＳ Ｐゴシック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pitchFamily="34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  <a:ea typeface="ＭＳ Ｐゴシック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pitchFamily="34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  <a:ea typeface="ＭＳ Ｐゴシック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  <a:ea typeface="ＭＳ Ｐゴシック" pitchFamily="34" charset="-128"/>
                  </a:defRPr>
                </a:lvl9pPr>
              </a:lstStyle>
              <a:p>
                <a:pPr>
                  <a:lnSpc>
                    <a:spcPct val="9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en-US" sz="2400" dirty="0">
                    <a:latin typeface="Arial" pitchFamily="34" charset="0"/>
                  </a:rPr>
                  <a:t>lab1.py</a:t>
                </a:r>
              </a:p>
            </p:txBody>
          </p:sp>
          <p:sp>
            <p:nvSpPr>
              <p:cNvPr id="17" name="TextBox 21"/>
              <p:cNvSpPr txBox="1">
                <a:spLocks noChangeArrowheads="1"/>
              </p:cNvSpPr>
              <p:nvPr/>
            </p:nvSpPr>
            <p:spPr bwMode="auto">
              <a:xfrm>
                <a:off x="3060700" y="4283075"/>
                <a:ext cx="1177925" cy="4302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typeface="Arial" pitchFamily="34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  <a:ea typeface="ＭＳ Ｐゴシック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pitchFamily="34" charset="0"/>
                  <a:buChar char="–"/>
                  <a:defRPr sz="2800">
                    <a:solidFill>
                      <a:schemeClr val="tx1"/>
                    </a:solidFill>
                    <a:latin typeface="Calibri" pitchFamily="34" charset="0"/>
                    <a:ea typeface="ＭＳ Ｐゴシック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pitchFamily="34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  <a:ea typeface="ＭＳ Ｐゴシック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pitchFamily="34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  <a:ea typeface="ＭＳ Ｐゴシック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  <a:ea typeface="ＭＳ Ｐゴシック" pitchFamily="34" charset="-128"/>
                  </a:defRPr>
                </a:lvl9pPr>
              </a:lstStyle>
              <a:p>
                <a:pPr>
                  <a:lnSpc>
                    <a:spcPct val="9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en-US" sz="2400">
                    <a:latin typeface="Arial" pitchFamily="34" charset="0"/>
                  </a:rPr>
                  <a:t>HW1</a:t>
                </a:r>
              </a:p>
            </p:txBody>
          </p:sp>
        </p:grpSp>
        <p:sp>
          <p:nvSpPr>
            <p:cNvPr id="3" name="Rectangle 2"/>
            <p:cNvSpPr/>
            <p:nvPr/>
          </p:nvSpPr>
          <p:spPr>
            <a:xfrm>
              <a:off x="4980562" y="5706721"/>
              <a:ext cx="1295158" cy="431800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0178189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1" dur="indefinite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build="allAtOnce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emacs</a:t>
            </a:r>
            <a:r>
              <a:rPr lang="en-US" dirty="0" smtClean="0"/>
              <a:t> – A Text Editor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Will use </a:t>
            </a:r>
            <a:r>
              <a:rPr lang="en-US" dirty="0" err="1" smtClean="0"/>
              <a:t>emacs</a:t>
            </a:r>
            <a:r>
              <a:rPr lang="en-US" dirty="0" smtClean="0"/>
              <a:t> to write our python code</a:t>
            </a:r>
          </a:p>
          <a:p>
            <a:pPr lvl="3"/>
            <a:endParaRPr lang="en-US" dirty="0"/>
          </a:p>
          <a:p>
            <a:r>
              <a:rPr lang="en-US" dirty="0" err="1" smtClean="0"/>
              <a:t>emacs</a:t>
            </a:r>
            <a:r>
              <a:rPr lang="en-US" dirty="0" smtClean="0"/>
              <a:t> is CLI, not GUI</a:t>
            </a:r>
          </a:p>
          <a:p>
            <a:pPr lvl="1"/>
            <a:r>
              <a:rPr lang="en-US" dirty="0" smtClean="0"/>
              <a:t>Need to use keyboard shortcuts to do things</a:t>
            </a:r>
          </a:p>
          <a:p>
            <a:pPr lvl="3"/>
            <a:endParaRPr lang="en-US" dirty="0"/>
          </a:p>
          <a:p>
            <a:r>
              <a:rPr lang="en-US" dirty="0" smtClean="0"/>
              <a:t>Reference:</a:t>
            </a:r>
          </a:p>
          <a:p>
            <a:pPr lvl="1"/>
            <a:r>
              <a:rPr lang="en-US" dirty="0" smtClean="0">
                <a:hlinkClick r:id="rId2"/>
              </a:rPr>
              <a:t>http://www.csee.umbc.edu/summary-of-basic-emacs-commands/</a:t>
            </a: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07904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75186"/>
            <a:ext cx="8229600" cy="4435041"/>
          </a:xfrm>
        </p:spPr>
        <p:txBody>
          <a:bodyPr/>
          <a:lstStyle/>
          <a:p>
            <a:r>
              <a:rPr lang="en-US" dirty="0" smtClean="0"/>
              <a:t>Dr. Penny </a:t>
            </a:r>
            <a:r>
              <a:rPr lang="en-US" dirty="0" err="1" smtClean="0"/>
              <a:t>Rheingans</a:t>
            </a:r>
            <a:endParaRPr lang="en-US" dirty="0" smtClean="0"/>
          </a:p>
          <a:p>
            <a:pPr lvl="1"/>
            <a:r>
              <a:rPr lang="en-US" sz="3200" dirty="0" smtClean="0"/>
              <a:t>Education</a:t>
            </a:r>
          </a:p>
          <a:p>
            <a:pPr lvl="2"/>
            <a:r>
              <a:rPr lang="en-US" sz="2800" dirty="0" smtClean="0"/>
              <a:t>AB in Computer Science, Harvard</a:t>
            </a:r>
          </a:p>
          <a:p>
            <a:pPr lvl="2"/>
            <a:r>
              <a:rPr lang="en-US" sz="2800" dirty="0" smtClean="0"/>
              <a:t>PhD in Computer Science, UNC</a:t>
            </a:r>
          </a:p>
          <a:p>
            <a:pPr lvl="1"/>
            <a:r>
              <a:rPr lang="en-US" sz="3200" dirty="0" smtClean="0"/>
              <a:t>Likes</a:t>
            </a:r>
          </a:p>
          <a:p>
            <a:pPr lvl="2"/>
            <a:r>
              <a:rPr lang="en-US" sz="2800" dirty="0" smtClean="0"/>
              <a:t>Cheese</a:t>
            </a:r>
          </a:p>
          <a:p>
            <a:pPr lvl="2"/>
            <a:r>
              <a:rPr lang="en-US" sz="2800" dirty="0" smtClean="0"/>
              <a:t>College sports</a:t>
            </a:r>
          </a:p>
          <a:p>
            <a:pPr lvl="2"/>
            <a:r>
              <a:rPr lang="en-US" sz="2800" dirty="0" smtClean="0"/>
              <a:t>Data visualization</a:t>
            </a:r>
          </a:p>
          <a:p>
            <a:pPr lvl="2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70442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Keyboard Shortcuts for </a:t>
            </a:r>
            <a:r>
              <a:rPr lang="en-US" dirty="0" err="1" smtClean="0"/>
              <a:t>emacs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open a file (new or old)</a:t>
            </a:r>
          </a:p>
          <a:p>
            <a:pPr marL="457200" lvl="1" indent="0">
              <a:buNone/>
            </a:pP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emacs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filename_goes_here.txt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 smtClean="0"/>
              <a:t>To save a file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CTRL+X </a:t>
            </a:r>
            <a:r>
              <a:rPr lang="en-US" dirty="0" smtClean="0"/>
              <a:t>then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CTRL+S</a:t>
            </a:r>
          </a:p>
          <a:p>
            <a:r>
              <a:rPr lang="en-US" dirty="0" smtClean="0"/>
              <a:t>To save and close a file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CTRL+X </a:t>
            </a:r>
            <a:r>
              <a:rPr lang="en-US" dirty="0" smtClean="0"/>
              <a:t>then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CTRL+C</a:t>
            </a:r>
            <a:endParaRPr lang="en-US" dirty="0" smtClean="0"/>
          </a:p>
          <a:p>
            <a:r>
              <a:rPr lang="en-US" dirty="0" smtClean="0"/>
              <a:t>To undo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CTRL+_ </a:t>
            </a:r>
            <a:r>
              <a:rPr lang="en-US" dirty="0" smtClean="0"/>
              <a:t>(that “CTRL + Shift + -” for underscore)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40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48156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41</a:t>
            </a:fld>
            <a:endParaRPr lang="en-US" alt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Computers and Programs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3392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understand how data is represented </a:t>
            </a:r>
            <a:br>
              <a:rPr lang="en-US" dirty="0" smtClean="0"/>
            </a:br>
            <a:r>
              <a:rPr lang="en-US" dirty="0" smtClean="0"/>
              <a:t>and stored in memory</a:t>
            </a:r>
          </a:p>
          <a:p>
            <a:pPr lvl="2"/>
            <a:endParaRPr lang="en-US" dirty="0" smtClean="0"/>
          </a:p>
          <a:p>
            <a:r>
              <a:rPr lang="en-US" dirty="0" smtClean="0"/>
              <a:t>To be aware of elements of the UMBC computing environment</a:t>
            </a:r>
          </a:p>
          <a:p>
            <a:pPr lvl="2"/>
            <a:endParaRPr lang="en-US" dirty="0" smtClean="0"/>
          </a:p>
          <a:p>
            <a:r>
              <a:rPr lang="en-US" dirty="0" smtClean="0"/>
              <a:t>To start thinking algorithmically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42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53858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Binary Numbers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Computers store all information (code, text, images, sound,) as a binary representation</a:t>
            </a:r>
          </a:p>
          <a:p>
            <a:pPr lvl="1"/>
            <a:r>
              <a:rPr lang="en-US" dirty="0" smtClean="0"/>
              <a:t>“Binary” means only two parts: 0 and 1</a:t>
            </a:r>
            <a:endParaRPr lang="en-US" dirty="0"/>
          </a:p>
          <a:p>
            <a:pPr lvl="3"/>
            <a:endParaRPr lang="en-US" dirty="0" smtClean="0"/>
          </a:p>
          <a:p>
            <a:r>
              <a:rPr lang="en-US" dirty="0" smtClean="0"/>
              <a:t>Specific formats for each file help the computer know what type of item/object it is</a:t>
            </a:r>
          </a:p>
          <a:p>
            <a:pPr lvl="3"/>
            <a:endParaRPr lang="en-US" dirty="0"/>
          </a:p>
          <a:p>
            <a:r>
              <a:rPr lang="en-US" dirty="0" smtClean="0"/>
              <a:t>But why use binary?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43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169911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Decimal vs Binary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do we use decimal numbers?</a:t>
            </a:r>
          </a:p>
          <a:p>
            <a:pPr lvl="1"/>
            <a:r>
              <a:rPr lang="en-US" dirty="0" smtClean="0"/>
              <a:t>Ones, tens, hundreds, thousands, etc. </a:t>
            </a:r>
          </a:p>
          <a:p>
            <a:pPr lvl="3"/>
            <a:endParaRPr lang="en-US" dirty="0"/>
          </a:p>
          <a:p>
            <a:r>
              <a:rPr lang="en-US" dirty="0" smtClean="0"/>
              <a:t>But computers don’t have fingers…</a:t>
            </a:r>
          </a:p>
          <a:p>
            <a:pPr lvl="1"/>
            <a:r>
              <a:rPr lang="en-US" dirty="0" smtClean="0"/>
              <a:t>What do they have instead?</a:t>
            </a:r>
          </a:p>
          <a:p>
            <a:endParaRPr lang="en-US" dirty="0" smtClean="0"/>
          </a:p>
          <a:p>
            <a:r>
              <a:rPr lang="en-US" dirty="0" smtClean="0"/>
              <a:t>They only have two states: “on” and “off”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44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8110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Decimal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do we represent a number like 50,932?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45</a:t>
            </a:fld>
            <a:endParaRPr lang="en-US" altLang="en-US"/>
          </a:p>
        </p:txBody>
      </p:sp>
      <p:sp>
        <p:nvSpPr>
          <p:cNvPr id="6" name="Rectangle 5"/>
          <p:cNvSpPr/>
          <p:nvPr/>
        </p:nvSpPr>
        <p:spPr>
          <a:xfrm>
            <a:off x="421106" y="3770739"/>
            <a:ext cx="950494" cy="993136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chemeClr val="tx1"/>
                </a:solidFill>
              </a:rPr>
              <a:t>5</a:t>
            </a: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45169" y="4762205"/>
            <a:ext cx="9023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10</a:t>
            </a:r>
            <a:r>
              <a:rPr lang="en-US" sz="3600" baseline="30000" dirty="0" smtClean="0"/>
              <a:t>4</a:t>
            </a:r>
            <a:endParaRPr lang="en-US" sz="3600" baseline="30000" dirty="0"/>
          </a:p>
        </p:txBody>
      </p:sp>
      <p:sp>
        <p:nvSpPr>
          <p:cNvPr id="9" name="Rectangle 8"/>
          <p:cNvSpPr/>
          <p:nvPr/>
        </p:nvSpPr>
        <p:spPr>
          <a:xfrm>
            <a:off x="1371601" y="3769069"/>
            <a:ext cx="950494" cy="994806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chemeClr val="tx1"/>
                </a:solidFill>
              </a:rPr>
              <a:t>0</a:t>
            </a: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395664" y="4763875"/>
            <a:ext cx="9023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10</a:t>
            </a:r>
            <a:r>
              <a:rPr lang="en-US" sz="3600" baseline="30000" dirty="0"/>
              <a:t>3</a:t>
            </a:r>
          </a:p>
        </p:txBody>
      </p:sp>
      <p:sp>
        <p:nvSpPr>
          <p:cNvPr id="12" name="Rectangle 11"/>
          <p:cNvSpPr/>
          <p:nvPr/>
        </p:nvSpPr>
        <p:spPr>
          <a:xfrm>
            <a:off x="2321782" y="3769069"/>
            <a:ext cx="950494" cy="994806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chemeClr val="tx1"/>
                </a:solidFill>
              </a:rPr>
              <a:t>9</a:t>
            </a: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345845" y="4763875"/>
            <a:ext cx="9023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10</a:t>
            </a:r>
            <a:r>
              <a:rPr lang="en-US" sz="3600" baseline="30000" dirty="0"/>
              <a:t>2</a:t>
            </a:r>
          </a:p>
        </p:txBody>
      </p:sp>
      <p:sp>
        <p:nvSpPr>
          <p:cNvPr id="15" name="Rectangle 14"/>
          <p:cNvSpPr/>
          <p:nvPr/>
        </p:nvSpPr>
        <p:spPr>
          <a:xfrm>
            <a:off x="3272276" y="3769069"/>
            <a:ext cx="950494" cy="994806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chemeClr val="tx1"/>
                </a:solidFill>
              </a:rPr>
              <a:t>3</a:t>
            </a: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296339" y="4763875"/>
            <a:ext cx="9023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10</a:t>
            </a:r>
            <a:r>
              <a:rPr lang="en-US" sz="3600" baseline="30000" dirty="0"/>
              <a:t>1</a:t>
            </a:r>
          </a:p>
        </p:txBody>
      </p:sp>
      <p:sp>
        <p:nvSpPr>
          <p:cNvPr id="18" name="Rectangle 17"/>
          <p:cNvSpPr/>
          <p:nvPr/>
        </p:nvSpPr>
        <p:spPr>
          <a:xfrm>
            <a:off x="4227197" y="3769069"/>
            <a:ext cx="950494" cy="994806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chemeClr val="tx1"/>
                </a:solidFill>
              </a:rPr>
              <a:t>2</a:t>
            </a: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251260" y="4763875"/>
            <a:ext cx="9023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10</a:t>
            </a:r>
            <a:r>
              <a:rPr lang="en-US" sz="3600" baseline="30000" dirty="0"/>
              <a:t>0</a:t>
            </a:r>
          </a:p>
        </p:txBody>
      </p:sp>
      <p:sp>
        <p:nvSpPr>
          <p:cNvPr id="20" name="TextBox 19"/>
          <p:cNvSpPr txBox="1"/>
          <p:nvPr/>
        </p:nvSpPr>
        <p:spPr>
          <a:xfrm rot="18900000">
            <a:off x="193122" y="2953856"/>
            <a:ext cx="23801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ten thousands</a:t>
            </a:r>
            <a:endParaRPr lang="en-US" sz="2000" baseline="30000" dirty="0"/>
          </a:p>
        </p:txBody>
      </p:sp>
      <p:sp>
        <p:nvSpPr>
          <p:cNvPr id="21" name="TextBox 20"/>
          <p:cNvSpPr txBox="1"/>
          <p:nvPr/>
        </p:nvSpPr>
        <p:spPr>
          <a:xfrm rot="18900000">
            <a:off x="1265082" y="3103875"/>
            <a:ext cx="17940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thousands</a:t>
            </a:r>
            <a:endParaRPr lang="en-US" sz="2000" baseline="30000" dirty="0"/>
          </a:p>
        </p:txBody>
      </p:sp>
      <p:sp>
        <p:nvSpPr>
          <p:cNvPr id="22" name="TextBox 21"/>
          <p:cNvSpPr txBox="1"/>
          <p:nvPr/>
        </p:nvSpPr>
        <p:spPr>
          <a:xfrm rot="18900000">
            <a:off x="2301259" y="3121489"/>
            <a:ext cx="120681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hundreds</a:t>
            </a:r>
            <a:endParaRPr lang="en-US" sz="2000" baseline="30000" dirty="0"/>
          </a:p>
        </p:txBody>
      </p:sp>
      <p:sp>
        <p:nvSpPr>
          <p:cNvPr id="23" name="TextBox 22"/>
          <p:cNvSpPr txBox="1"/>
          <p:nvPr/>
        </p:nvSpPr>
        <p:spPr>
          <a:xfrm rot="18900000">
            <a:off x="3367589" y="3300863"/>
            <a:ext cx="9023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tens</a:t>
            </a:r>
            <a:endParaRPr lang="en-US" sz="2000" baseline="30000" dirty="0"/>
          </a:p>
        </p:txBody>
      </p:sp>
      <p:sp>
        <p:nvSpPr>
          <p:cNvPr id="24" name="TextBox 23"/>
          <p:cNvSpPr txBox="1"/>
          <p:nvPr/>
        </p:nvSpPr>
        <p:spPr>
          <a:xfrm rot="18900000">
            <a:off x="4310635" y="3300863"/>
            <a:ext cx="9023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ones</a:t>
            </a:r>
            <a:endParaRPr lang="en-US" sz="2000" baseline="30000" dirty="0"/>
          </a:p>
        </p:txBody>
      </p:sp>
      <p:sp>
        <p:nvSpPr>
          <p:cNvPr id="25" name="TextBox 24"/>
          <p:cNvSpPr txBox="1"/>
          <p:nvPr/>
        </p:nvSpPr>
        <p:spPr>
          <a:xfrm>
            <a:off x="262878" y="5560936"/>
            <a:ext cx="53499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Decimal uses 10 digits, so…</a:t>
            </a:r>
            <a:endParaRPr lang="en-US" sz="3600" baseline="30000" dirty="0"/>
          </a:p>
        </p:txBody>
      </p:sp>
      <p:sp>
        <p:nvSpPr>
          <p:cNvPr id="26" name="TextBox 25"/>
          <p:cNvSpPr txBox="1"/>
          <p:nvPr/>
        </p:nvSpPr>
        <p:spPr>
          <a:xfrm>
            <a:off x="5612816" y="2619632"/>
            <a:ext cx="3395259" cy="33958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 x 10</a:t>
            </a:r>
            <a:r>
              <a:rPr lang="en-US" sz="2800" b="1" baseline="30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    2</a:t>
            </a:r>
          </a:p>
          <a:p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3 x 10</a:t>
            </a:r>
            <a:r>
              <a:rPr lang="en-US" sz="2800" b="1" baseline="30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   30</a:t>
            </a:r>
          </a:p>
          <a:p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9 x 10</a:t>
            </a:r>
            <a:r>
              <a:rPr lang="en-US" sz="2800" b="1" baseline="30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  900</a:t>
            </a:r>
          </a:p>
          <a:p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0 x 10</a:t>
            </a:r>
            <a:r>
              <a:rPr lang="en-US" sz="2800" b="1" baseline="30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 0000</a:t>
            </a:r>
          </a:p>
          <a:p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5 x 10</a:t>
            </a:r>
            <a:r>
              <a:rPr lang="en-US" sz="2800" b="1" baseline="30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50000</a:t>
            </a:r>
          </a:p>
          <a:p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------</a:t>
            </a:r>
          </a:p>
          <a:p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Total:   50932</a:t>
            </a:r>
          </a:p>
          <a:p>
            <a:endParaRPr lang="en-US" sz="2800" b="1" baseline="30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5584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9" grpId="0" animBg="1"/>
      <p:bldP spid="10" grpId="0"/>
      <p:bldP spid="12" grpId="0" animBg="1"/>
      <p:bldP spid="13" grpId="0"/>
      <p:bldP spid="15" grpId="0" animBg="1"/>
      <p:bldP spid="16" grpId="0"/>
      <p:bldP spid="18" grpId="0" animBg="1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 build="p" advAuto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Decimal Example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46</a:t>
            </a:fld>
            <a:endParaRPr lang="en-US" altLang="en-US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/>
          </p:nvPr>
        </p:nvGraphicFramePr>
        <p:xfrm>
          <a:off x="567490" y="1851320"/>
          <a:ext cx="8009020" cy="329974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01804"/>
                <a:gridCol w="1601804"/>
                <a:gridCol w="1601804"/>
                <a:gridCol w="1601804"/>
                <a:gridCol w="1601804"/>
              </a:tblGrid>
              <a:tr h="824936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6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7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4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9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3</a:t>
                      </a:r>
                      <a:endParaRPr lang="en-US" sz="4000" dirty="0"/>
                    </a:p>
                  </a:txBody>
                  <a:tcPr/>
                </a:tc>
              </a:tr>
              <a:tr h="824936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10</a:t>
                      </a:r>
                      <a:r>
                        <a:rPr lang="en-US" sz="4000" baseline="30000" dirty="0" smtClean="0"/>
                        <a:t>4</a:t>
                      </a:r>
                      <a:endParaRPr lang="en-US" sz="4000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10</a:t>
                      </a:r>
                      <a:r>
                        <a:rPr lang="en-US" sz="4000" baseline="30000" dirty="0" smtClean="0"/>
                        <a:t>3</a:t>
                      </a:r>
                      <a:endParaRPr lang="en-US" sz="4000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10</a:t>
                      </a:r>
                      <a:r>
                        <a:rPr lang="en-US" sz="4000" baseline="30000" dirty="0" smtClean="0"/>
                        <a:t>2</a:t>
                      </a:r>
                      <a:endParaRPr lang="en-US" sz="4000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10</a:t>
                      </a:r>
                      <a:r>
                        <a:rPr lang="en-US" sz="4000" baseline="30000" dirty="0" smtClean="0"/>
                        <a:t>1</a:t>
                      </a:r>
                      <a:endParaRPr lang="en-US" sz="4000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10</a:t>
                      </a:r>
                      <a:r>
                        <a:rPr lang="en-US" sz="4000" baseline="30000" dirty="0" smtClean="0"/>
                        <a:t>0</a:t>
                      </a:r>
                      <a:endParaRPr lang="en-US" sz="4000" baseline="30000" dirty="0"/>
                    </a:p>
                  </a:txBody>
                  <a:tcPr/>
                </a:tc>
              </a:tr>
              <a:tr h="824936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10000</a:t>
                      </a:r>
                      <a:endParaRPr lang="en-US" sz="4000" dirty="0"/>
                    </a:p>
                  </a:txBody>
                  <a:tcP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1000</a:t>
                      </a:r>
                      <a:endParaRPr lang="en-US" sz="4000" dirty="0"/>
                    </a:p>
                  </a:txBody>
                  <a:tcP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100</a:t>
                      </a:r>
                      <a:endParaRPr lang="en-US" sz="4000" dirty="0"/>
                    </a:p>
                  </a:txBody>
                  <a:tcP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10</a:t>
                      </a:r>
                      <a:endParaRPr lang="en-US" sz="4000" dirty="0"/>
                    </a:p>
                  </a:txBody>
                  <a:tcP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1</a:t>
                      </a:r>
                      <a:endParaRPr lang="en-US" sz="4000" dirty="0"/>
                    </a:p>
                  </a:txBody>
                  <a:tcP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4936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60000</a:t>
                      </a:r>
                      <a:endParaRPr lang="en-US" sz="4000" dirty="0"/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7000</a:t>
                      </a:r>
                      <a:endParaRPr lang="en-US" sz="4000" dirty="0"/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400</a:t>
                      </a:r>
                      <a:endParaRPr lang="en-US" sz="4000" dirty="0"/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90</a:t>
                      </a:r>
                      <a:endParaRPr lang="en-US" sz="4000" dirty="0"/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3</a:t>
                      </a:r>
                      <a:endParaRPr lang="en-US" sz="4000" dirty="0"/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796768" y="5403501"/>
            <a:ext cx="755046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/>
              <a:t>60000+7000+400+90+3 = 67493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895122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Binary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Let’s do the same with 10110 in binary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47</a:t>
            </a:fld>
            <a:endParaRPr lang="en-US" altLang="en-US"/>
          </a:p>
        </p:txBody>
      </p:sp>
      <p:sp>
        <p:nvSpPr>
          <p:cNvPr id="6" name="Rectangle 5"/>
          <p:cNvSpPr/>
          <p:nvPr/>
        </p:nvSpPr>
        <p:spPr>
          <a:xfrm>
            <a:off x="421106" y="3770739"/>
            <a:ext cx="950494" cy="993136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chemeClr val="tx1"/>
                </a:solidFill>
              </a:rPr>
              <a:t>1</a:t>
            </a: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45169" y="4762205"/>
            <a:ext cx="9023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/>
              <a:t>2</a:t>
            </a:r>
            <a:r>
              <a:rPr lang="en-US" sz="3600" baseline="30000" dirty="0" smtClean="0"/>
              <a:t>4</a:t>
            </a:r>
            <a:endParaRPr lang="en-US" sz="3600" baseline="30000" dirty="0"/>
          </a:p>
        </p:txBody>
      </p:sp>
      <p:sp>
        <p:nvSpPr>
          <p:cNvPr id="9" name="Rectangle 8"/>
          <p:cNvSpPr/>
          <p:nvPr/>
        </p:nvSpPr>
        <p:spPr>
          <a:xfrm>
            <a:off x="1371601" y="3769069"/>
            <a:ext cx="950494" cy="994806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chemeClr val="tx1"/>
                </a:solidFill>
              </a:rPr>
              <a:t>0</a:t>
            </a: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395664" y="4763875"/>
            <a:ext cx="9023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2</a:t>
            </a:r>
            <a:r>
              <a:rPr lang="en-US" sz="3600" baseline="30000" dirty="0" smtClean="0"/>
              <a:t>3</a:t>
            </a:r>
            <a:endParaRPr lang="en-US" sz="3600" baseline="30000" dirty="0"/>
          </a:p>
        </p:txBody>
      </p:sp>
      <p:sp>
        <p:nvSpPr>
          <p:cNvPr id="12" name="Rectangle 11"/>
          <p:cNvSpPr/>
          <p:nvPr/>
        </p:nvSpPr>
        <p:spPr>
          <a:xfrm>
            <a:off x="2321782" y="3769069"/>
            <a:ext cx="950494" cy="994806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chemeClr val="tx1"/>
                </a:solidFill>
              </a:rPr>
              <a:t>1</a:t>
            </a: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345845" y="4763875"/>
            <a:ext cx="9023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2</a:t>
            </a:r>
            <a:r>
              <a:rPr lang="en-US" sz="3600" baseline="30000" dirty="0" smtClean="0"/>
              <a:t>2</a:t>
            </a:r>
            <a:endParaRPr lang="en-US" sz="3600" baseline="30000" dirty="0"/>
          </a:p>
        </p:txBody>
      </p:sp>
      <p:sp>
        <p:nvSpPr>
          <p:cNvPr id="15" name="Rectangle 14"/>
          <p:cNvSpPr/>
          <p:nvPr/>
        </p:nvSpPr>
        <p:spPr>
          <a:xfrm>
            <a:off x="3272276" y="3769069"/>
            <a:ext cx="950494" cy="994806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chemeClr val="tx1"/>
                </a:solidFill>
              </a:rPr>
              <a:t>1</a:t>
            </a: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296339" y="4763875"/>
            <a:ext cx="9023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2</a:t>
            </a:r>
            <a:r>
              <a:rPr lang="en-US" sz="3600" baseline="30000" dirty="0" smtClean="0"/>
              <a:t>1</a:t>
            </a:r>
            <a:endParaRPr lang="en-US" sz="3600" baseline="30000" dirty="0"/>
          </a:p>
        </p:txBody>
      </p:sp>
      <p:sp>
        <p:nvSpPr>
          <p:cNvPr id="18" name="Rectangle 17"/>
          <p:cNvSpPr/>
          <p:nvPr/>
        </p:nvSpPr>
        <p:spPr>
          <a:xfrm>
            <a:off x="4227197" y="3769069"/>
            <a:ext cx="950494" cy="994806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chemeClr val="tx1"/>
                </a:solidFill>
              </a:rPr>
              <a:t>0</a:t>
            </a: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251260" y="4763875"/>
            <a:ext cx="9023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2</a:t>
            </a:r>
            <a:r>
              <a:rPr lang="en-US" sz="3600" baseline="30000" dirty="0" smtClean="0"/>
              <a:t>0</a:t>
            </a:r>
            <a:endParaRPr lang="en-US" sz="3600" baseline="30000" dirty="0"/>
          </a:p>
        </p:txBody>
      </p:sp>
      <p:sp>
        <p:nvSpPr>
          <p:cNvPr id="20" name="TextBox 19"/>
          <p:cNvSpPr txBox="1"/>
          <p:nvPr/>
        </p:nvSpPr>
        <p:spPr>
          <a:xfrm rot="18900000">
            <a:off x="-23454" y="3170432"/>
            <a:ext cx="23801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sixteens</a:t>
            </a:r>
            <a:endParaRPr lang="en-US" sz="2000" baseline="30000" dirty="0"/>
          </a:p>
        </p:txBody>
      </p:sp>
      <p:sp>
        <p:nvSpPr>
          <p:cNvPr id="21" name="TextBox 20"/>
          <p:cNvSpPr txBox="1"/>
          <p:nvPr/>
        </p:nvSpPr>
        <p:spPr>
          <a:xfrm rot="18900000">
            <a:off x="1204922" y="3236227"/>
            <a:ext cx="17940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eights</a:t>
            </a:r>
            <a:endParaRPr lang="en-US" sz="2000" baseline="30000" dirty="0"/>
          </a:p>
        </p:txBody>
      </p:sp>
      <p:sp>
        <p:nvSpPr>
          <p:cNvPr id="22" name="TextBox 21"/>
          <p:cNvSpPr txBox="1"/>
          <p:nvPr/>
        </p:nvSpPr>
        <p:spPr>
          <a:xfrm rot="18900000">
            <a:off x="2301259" y="3253841"/>
            <a:ext cx="120681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fours</a:t>
            </a:r>
            <a:endParaRPr lang="en-US" sz="2000" baseline="30000" dirty="0"/>
          </a:p>
        </p:txBody>
      </p:sp>
      <p:sp>
        <p:nvSpPr>
          <p:cNvPr id="23" name="TextBox 22"/>
          <p:cNvSpPr txBox="1"/>
          <p:nvPr/>
        </p:nvSpPr>
        <p:spPr>
          <a:xfrm rot="18900000">
            <a:off x="3367589" y="3300863"/>
            <a:ext cx="9023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twos</a:t>
            </a:r>
            <a:endParaRPr lang="en-US" sz="2000" baseline="30000" dirty="0"/>
          </a:p>
        </p:txBody>
      </p:sp>
      <p:sp>
        <p:nvSpPr>
          <p:cNvPr id="24" name="TextBox 23"/>
          <p:cNvSpPr txBox="1"/>
          <p:nvPr/>
        </p:nvSpPr>
        <p:spPr>
          <a:xfrm rot="18900000">
            <a:off x="4310635" y="3300863"/>
            <a:ext cx="9023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ones</a:t>
            </a:r>
            <a:endParaRPr lang="en-US" sz="2000" baseline="30000" dirty="0"/>
          </a:p>
        </p:txBody>
      </p:sp>
      <p:sp>
        <p:nvSpPr>
          <p:cNvPr id="25" name="TextBox 24"/>
          <p:cNvSpPr txBox="1"/>
          <p:nvPr/>
        </p:nvSpPr>
        <p:spPr>
          <a:xfrm>
            <a:off x="178652" y="5705320"/>
            <a:ext cx="88811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Binary uses 2 digits, so our base isn’t 10, but…</a:t>
            </a:r>
            <a:endParaRPr lang="en-US" sz="3600" baseline="30000" dirty="0"/>
          </a:p>
        </p:txBody>
      </p:sp>
      <p:sp>
        <p:nvSpPr>
          <p:cNvPr id="26" name="TextBox 25"/>
          <p:cNvSpPr txBox="1"/>
          <p:nvPr/>
        </p:nvSpPr>
        <p:spPr>
          <a:xfrm>
            <a:off x="5612816" y="2619632"/>
            <a:ext cx="3395259" cy="33958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0 x 2</a:t>
            </a:r>
            <a:r>
              <a:rPr lang="en-US" sz="2800" b="1" baseline="30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 0</a:t>
            </a:r>
          </a:p>
          <a:p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x 2</a:t>
            </a:r>
            <a:r>
              <a:rPr lang="en-US" sz="2800" b="1" baseline="30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 2</a:t>
            </a:r>
          </a:p>
          <a:p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x 2</a:t>
            </a:r>
            <a:r>
              <a:rPr lang="en-US" sz="2800" b="1" baseline="30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 4</a:t>
            </a:r>
          </a:p>
          <a:p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0 x 2</a:t>
            </a:r>
            <a:r>
              <a:rPr lang="en-US" sz="2800" b="1" baseline="30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 0</a:t>
            </a:r>
          </a:p>
          <a:p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x 2</a:t>
            </a:r>
            <a:r>
              <a:rPr lang="en-US" sz="2800" b="1" baseline="30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16</a:t>
            </a:r>
          </a:p>
          <a:p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800" b="1" baseline="30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--</a:t>
            </a:r>
          </a:p>
          <a:p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Total:</a:t>
            </a:r>
            <a:r>
              <a:rPr lang="en-US" sz="2800" b="1" baseline="30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22</a:t>
            </a:r>
          </a:p>
          <a:p>
            <a:endParaRPr lang="en-US" sz="2800" b="1" baseline="30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9025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9" grpId="0" animBg="1"/>
      <p:bldP spid="10" grpId="0"/>
      <p:bldP spid="12" grpId="0" animBg="1"/>
      <p:bldP spid="13" grpId="0"/>
      <p:bldP spid="15" grpId="0" animBg="1"/>
      <p:bldP spid="16" grpId="0"/>
      <p:bldP spid="18" grpId="0" animBg="1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 uiExpand="1" build="p" advAuto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Binary to Decimal Conversion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48</a:t>
            </a:fld>
            <a:endParaRPr lang="en-US" altLang="en-US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</a:pPr>
            <a:r>
              <a:rPr lang="en-US" dirty="0" smtClean="0"/>
              <a:t>Step 1: Draw Conversion Box</a:t>
            </a:r>
          </a:p>
          <a:p>
            <a:pPr>
              <a:spcBef>
                <a:spcPts val="0"/>
              </a:spcBef>
            </a:pPr>
            <a:r>
              <a:rPr lang="en-US" dirty="0" smtClean="0"/>
              <a:t>Step 2: Enter Binary Number</a:t>
            </a:r>
          </a:p>
          <a:p>
            <a:pPr>
              <a:spcBef>
                <a:spcPts val="0"/>
              </a:spcBef>
            </a:pPr>
            <a:r>
              <a:rPr lang="en-US" dirty="0" smtClean="0"/>
              <a:t>Step 3: Multiply</a:t>
            </a:r>
          </a:p>
          <a:p>
            <a:pPr>
              <a:spcBef>
                <a:spcPts val="0"/>
              </a:spcBef>
            </a:pPr>
            <a:r>
              <a:rPr lang="en-US" dirty="0" smtClean="0"/>
              <a:t>Step 4: Add </a:t>
            </a:r>
            <a:endParaRPr lang="en-US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/>
          </p:nvPr>
        </p:nvGraphicFramePr>
        <p:xfrm>
          <a:off x="2016917" y="4220198"/>
          <a:ext cx="5110166" cy="15849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25793"/>
                <a:gridCol w="625793"/>
                <a:gridCol w="625793"/>
                <a:gridCol w="497205"/>
                <a:gridCol w="497205"/>
                <a:gridCol w="497205"/>
                <a:gridCol w="435293"/>
                <a:gridCol w="435293"/>
                <a:gridCol w="435293"/>
                <a:gridCol w="435293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</a:t>
                      </a:r>
                      <a:r>
                        <a:rPr lang="en-US" sz="2000" baseline="30000" dirty="0" smtClean="0"/>
                        <a:t>9</a:t>
                      </a:r>
                      <a:endParaRPr lang="en-US" sz="2000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</a:t>
                      </a:r>
                      <a:r>
                        <a:rPr lang="en-US" sz="2000" baseline="30000" dirty="0" smtClean="0"/>
                        <a:t>8</a:t>
                      </a:r>
                      <a:endParaRPr lang="en-US" sz="2000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</a:t>
                      </a:r>
                      <a:r>
                        <a:rPr lang="en-US" sz="2000" baseline="30000" dirty="0" smtClean="0"/>
                        <a:t>7</a:t>
                      </a:r>
                      <a:endParaRPr lang="en-US" sz="2000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</a:t>
                      </a:r>
                      <a:r>
                        <a:rPr lang="en-US" sz="2000" baseline="30000" dirty="0" smtClean="0"/>
                        <a:t>6</a:t>
                      </a:r>
                      <a:endParaRPr lang="en-US" sz="2000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</a:t>
                      </a:r>
                      <a:r>
                        <a:rPr lang="en-US" sz="2000" baseline="30000" dirty="0" smtClean="0"/>
                        <a:t>5</a:t>
                      </a:r>
                      <a:endParaRPr lang="en-US" sz="2000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</a:t>
                      </a:r>
                      <a:r>
                        <a:rPr lang="en-US" sz="2000" baseline="30000" dirty="0" smtClean="0"/>
                        <a:t>4</a:t>
                      </a:r>
                      <a:endParaRPr lang="en-US" sz="2000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</a:t>
                      </a:r>
                      <a:r>
                        <a:rPr lang="en-US" sz="2000" baseline="30000" dirty="0" smtClean="0"/>
                        <a:t>3</a:t>
                      </a:r>
                      <a:endParaRPr lang="en-US" sz="2000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</a:t>
                      </a:r>
                      <a:r>
                        <a:rPr lang="en-US" sz="2000" baseline="30000" dirty="0" smtClean="0"/>
                        <a:t>2</a:t>
                      </a:r>
                      <a:endParaRPr lang="en-US" sz="2000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</a:t>
                      </a:r>
                      <a:r>
                        <a:rPr lang="en-US" sz="2000" baseline="30000" dirty="0" smtClean="0"/>
                        <a:t>1</a:t>
                      </a:r>
                      <a:endParaRPr lang="en-US" sz="2000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</a:t>
                      </a:r>
                      <a:r>
                        <a:rPr lang="en-US" sz="2000" baseline="30000" dirty="0" smtClean="0"/>
                        <a:t>0</a:t>
                      </a:r>
                      <a:endParaRPr lang="en-US" sz="2000" baseline="30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512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256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128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64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32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16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8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4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/>
          </p:nvPr>
        </p:nvGraphicFramePr>
        <p:xfrm>
          <a:off x="2016917" y="4220198"/>
          <a:ext cx="5110166" cy="396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25793"/>
                <a:gridCol w="625793"/>
                <a:gridCol w="625793"/>
                <a:gridCol w="497205"/>
                <a:gridCol w="497205"/>
                <a:gridCol w="497205"/>
                <a:gridCol w="435293"/>
                <a:gridCol w="435293"/>
                <a:gridCol w="435293"/>
                <a:gridCol w="43529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/>
          </p:nvPr>
        </p:nvGraphicFramePr>
        <p:xfrm>
          <a:off x="2016917" y="5409013"/>
          <a:ext cx="5110166" cy="396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25793"/>
                <a:gridCol w="625793"/>
                <a:gridCol w="625793"/>
                <a:gridCol w="497205"/>
                <a:gridCol w="497205"/>
                <a:gridCol w="497205"/>
                <a:gridCol w="435293"/>
                <a:gridCol w="435293"/>
                <a:gridCol w="435293"/>
                <a:gridCol w="43529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512</a:t>
                      </a:r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128</a:t>
                      </a:r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8</a:t>
                      </a:r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4</a:t>
                      </a:r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1211144" y="5973858"/>
            <a:ext cx="67217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512 + 0 + 128 + 0 + 0 + 0 + 8 + 4 + 0 + 1 = 653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747098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Decimal to Binary Conversion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49</a:t>
            </a:fld>
            <a:endParaRPr lang="en-US" altLang="en-US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885140"/>
            <a:ext cx="8229600" cy="4156799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sz="2800" dirty="0" smtClean="0"/>
              <a:t>Step 1: Draw Conversion Box</a:t>
            </a:r>
          </a:p>
          <a:p>
            <a:pPr>
              <a:spcBef>
                <a:spcPts val="0"/>
              </a:spcBef>
            </a:pPr>
            <a:r>
              <a:rPr lang="en-US" sz="2800" dirty="0" smtClean="0"/>
              <a:t>Step 2: Compare decimal to highest  binary value</a:t>
            </a:r>
          </a:p>
          <a:p>
            <a:pPr>
              <a:spcBef>
                <a:spcPts val="0"/>
              </a:spcBef>
            </a:pPr>
            <a:r>
              <a:rPr lang="en-US" sz="2800" dirty="0" smtClean="0"/>
              <a:t>Step 3: If binary value is smaller, put a 1 there and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800" dirty="0"/>
              <a:t>	</a:t>
            </a:r>
            <a:r>
              <a:rPr lang="en-US" sz="2800" dirty="0" smtClean="0"/>
              <a:t>		 subtract the value from the decimal number</a:t>
            </a:r>
          </a:p>
          <a:p>
            <a:pPr>
              <a:spcBef>
                <a:spcPts val="0"/>
              </a:spcBef>
            </a:pPr>
            <a:r>
              <a:rPr lang="en-US" sz="2800" dirty="0" smtClean="0"/>
              <a:t>Step 4: Repeat until 0</a:t>
            </a:r>
            <a:endParaRPr lang="en-US" sz="28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2016917" y="4656296"/>
          <a:ext cx="5110166" cy="11887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25793"/>
                <a:gridCol w="625793"/>
                <a:gridCol w="625793"/>
                <a:gridCol w="497205"/>
                <a:gridCol w="497205"/>
                <a:gridCol w="497205"/>
                <a:gridCol w="435293"/>
                <a:gridCol w="435293"/>
                <a:gridCol w="435293"/>
                <a:gridCol w="43529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</a:t>
                      </a:r>
                      <a:r>
                        <a:rPr lang="en-US" sz="2000" baseline="30000" dirty="0" smtClean="0"/>
                        <a:t>9</a:t>
                      </a:r>
                      <a:endParaRPr lang="en-US" sz="2000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</a:t>
                      </a:r>
                      <a:r>
                        <a:rPr lang="en-US" sz="2000" baseline="30000" dirty="0" smtClean="0"/>
                        <a:t>8</a:t>
                      </a:r>
                      <a:endParaRPr lang="en-US" sz="2000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</a:t>
                      </a:r>
                      <a:r>
                        <a:rPr lang="en-US" sz="2000" baseline="30000" dirty="0" smtClean="0"/>
                        <a:t>7</a:t>
                      </a:r>
                      <a:endParaRPr lang="en-US" sz="2000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</a:t>
                      </a:r>
                      <a:r>
                        <a:rPr lang="en-US" sz="2000" baseline="30000" dirty="0" smtClean="0"/>
                        <a:t>6</a:t>
                      </a:r>
                      <a:endParaRPr lang="en-US" sz="2000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</a:t>
                      </a:r>
                      <a:r>
                        <a:rPr lang="en-US" sz="2000" baseline="30000" dirty="0" smtClean="0"/>
                        <a:t>5</a:t>
                      </a:r>
                      <a:endParaRPr lang="en-US" sz="2000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</a:t>
                      </a:r>
                      <a:r>
                        <a:rPr lang="en-US" sz="2000" baseline="30000" dirty="0" smtClean="0"/>
                        <a:t>4</a:t>
                      </a:r>
                      <a:endParaRPr lang="en-US" sz="2000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</a:t>
                      </a:r>
                      <a:r>
                        <a:rPr lang="en-US" sz="2000" baseline="30000" dirty="0" smtClean="0"/>
                        <a:t>3</a:t>
                      </a:r>
                      <a:endParaRPr lang="en-US" sz="2000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</a:t>
                      </a:r>
                      <a:r>
                        <a:rPr lang="en-US" sz="2000" baseline="30000" dirty="0" smtClean="0"/>
                        <a:t>2</a:t>
                      </a:r>
                      <a:endParaRPr lang="en-US" sz="2000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</a:t>
                      </a:r>
                      <a:r>
                        <a:rPr lang="en-US" sz="2000" baseline="30000" dirty="0" smtClean="0"/>
                        <a:t>1</a:t>
                      </a:r>
                      <a:endParaRPr lang="en-US" sz="2000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</a:t>
                      </a:r>
                      <a:r>
                        <a:rPr lang="en-US" sz="2000" baseline="30000" dirty="0" smtClean="0"/>
                        <a:t>0</a:t>
                      </a:r>
                      <a:endParaRPr lang="en-US" sz="2000" baseline="30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512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256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128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64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32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16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8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4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125963" y="4175279"/>
            <a:ext cx="28920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Convert 643 to binary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1047326" y="5984092"/>
            <a:ext cx="228299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643-512 = 131</a:t>
            </a:r>
            <a:endParaRPr lang="en-US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3597911" y="5984092"/>
            <a:ext cx="191751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131-128 = 3</a:t>
            </a:r>
            <a:endParaRPr lang="en-US" sz="2800" dirty="0"/>
          </a:p>
        </p:txBody>
      </p:sp>
      <p:sp>
        <p:nvSpPr>
          <p:cNvPr id="11" name="TextBox 10"/>
          <p:cNvSpPr txBox="1"/>
          <p:nvPr/>
        </p:nvSpPr>
        <p:spPr>
          <a:xfrm>
            <a:off x="5783012" y="5984092"/>
            <a:ext cx="102303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3-2=1</a:t>
            </a:r>
            <a:endParaRPr lang="en-US" sz="2800" dirty="0"/>
          </a:p>
        </p:txBody>
      </p:sp>
      <p:sp>
        <p:nvSpPr>
          <p:cNvPr id="12" name="TextBox 11"/>
          <p:cNvSpPr txBox="1"/>
          <p:nvPr/>
        </p:nvSpPr>
        <p:spPr>
          <a:xfrm>
            <a:off x="7073638" y="5984092"/>
            <a:ext cx="102303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1-1=0</a:t>
            </a:r>
            <a:endParaRPr lang="en-US" sz="2800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2700264"/>
              </p:ext>
            </p:extLst>
          </p:nvPr>
        </p:nvGraphicFramePr>
        <p:xfrm>
          <a:off x="2016915" y="5453583"/>
          <a:ext cx="1251586" cy="396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25793"/>
                <a:gridCol w="62579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9853077"/>
              </p:ext>
            </p:extLst>
          </p:nvPr>
        </p:nvGraphicFramePr>
        <p:xfrm>
          <a:off x="3268501" y="5453583"/>
          <a:ext cx="2987994" cy="396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25793"/>
                <a:gridCol w="497205"/>
                <a:gridCol w="497205"/>
                <a:gridCol w="497205"/>
                <a:gridCol w="435293"/>
                <a:gridCol w="43529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7118448"/>
              </p:ext>
            </p:extLst>
          </p:nvPr>
        </p:nvGraphicFramePr>
        <p:xfrm>
          <a:off x="6256495" y="5453583"/>
          <a:ext cx="435293" cy="396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3529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9605909"/>
              </p:ext>
            </p:extLst>
          </p:nvPr>
        </p:nvGraphicFramePr>
        <p:xfrm>
          <a:off x="6691788" y="5453583"/>
          <a:ext cx="435293" cy="396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3529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985254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7" grpId="0"/>
      <p:bldP spid="10" grpId="0"/>
      <p:bldP spid="11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Dr. Krystle Wilson</a:t>
            </a:r>
          </a:p>
          <a:p>
            <a:pPr lvl="1"/>
            <a:r>
              <a:rPr lang="en-US" sz="3200" dirty="0" smtClean="0"/>
              <a:t>Education</a:t>
            </a:r>
          </a:p>
          <a:p>
            <a:pPr lvl="2"/>
            <a:r>
              <a:rPr lang="en-US" sz="2800" dirty="0" smtClean="0"/>
              <a:t>MS, PhD in Computer Science</a:t>
            </a:r>
          </a:p>
          <a:p>
            <a:pPr marL="914400" lvl="2" indent="0">
              <a:buNone/>
            </a:pPr>
            <a:r>
              <a:rPr lang="en-US" sz="2800" dirty="0" smtClean="0"/>
              <a:t>	Mississippi State University</a:t>
            </a:r>
          </a:p>
          <a:p>
            <a:pPr lvl="1"/>
            <a:r>
              <a:rPr lang="en-US" sz="3200" dirty="0" smtClean="0"/>
              <a:t>Likes</a:t>
            </a:r>
          </a:p>
          <a:p>
            <a:pPr lvl="2"/>
            <a:r>
              <a:rPr lang="en-US" sz="2800" dirty="0" smtClean="0"/>
              <a:t>Teen Titans Go!</a:t>
            </a:r>
          </a:p>
          <a:p>
            <a:pPr lvl="2"/>
            <a:r>
              <a:rPr lang="en-US" sz="2800" dirty="0" smtClean="0"/>
              <a:t>Sports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54206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Exercise: Converting From Binary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are the decimals equivalents of…</a:t>
            </a:r>
          </a:p>
          <a:p>
            <a:pPr marL="457200" lvl="1" indent="0">
              <a:buNone/>
            </a:pPr>
            <a:r>
              <a:rPr lang="en-US" sz="3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101</a:t>
            </a:r>
          </a:p>
          <a:p>
            <a:pPr marL="457200" lvl="1" indent="0">
              <a:buNone/>
            </a:pPr>
            <a:r>
              <a:rPr lang="en-US" sz="3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1111</a:t>
            </a:r>
          </a:p>
          <a:p>
            <a:pPr marL="457200" lvl="1" indent="0">
              <a:buNone/>
            </a:pPr>
            <a:r>
              <a:rPr lang="en-US" sz="3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100000</a:t>
            </a:r>
          </a:p>
          <a:p>
            <a:pPr marL="457200" lvl="1" indent="0">
              <a:buNone/>
            </a:pPr>
            <a:r>
              <a:rPr lang="en-US" sz="3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101010</a:t>
            </a:r>
          </a:p>
          <a:p>
            <a:pPr marL="457200" lvl="1" indent="0">
              <a:buNone/>
            </a:pPr>
            <a:r>
              <a:rPr lang="en-US" sz="3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1000 0000</a:t>
            </a:r>
            <a:endParaRPr lang="en-US" sz="3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lvl="2" indent="0">
              <a:buNone/>
            </a:pPr>
            <a:r>
              <a:rPr lang="en-US" dirty="0" smtClean="0"/>
              <a:t>(Longer binary numbers are often broken </a:t>
            </a:r>
            <a:br>
              <a:rPr lang="en-US" dirty="0" smtClean="0"/>
            </a:br>
            <a:r>
              <a:rPr lang="en-US" dirty="0" smtClean="0"/>
              <a:t>into blocks of four digits for readability.)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50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615434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Exercise: Converting From Binary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51</a:t>
            </a:fld>
            <a:endParaRPr lang="en-US" altLang="en-US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465216" y="1977380"/>
            <a:ext cx="8229600" cy="41567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/>
              <a:t>What are the decimals equivalents of…</a:t>
            </a:r>
          </a:p>
          <a:p>
            <a:pPr marL="457200" lvl="1" indent="0">
              <a:buFont typeface="Arial" pitchFamily="34" charset="0"/>
              <a:buNone/>
            </a:pPr>
            <a:r>
              <a:rPr lang="en-US" sz="32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101       = 4+</a:t>
            </a:r>
            <a:r>
              <a:rPr lang="en-US" sz="3200" b="1" smtClean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32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+1        = 5</a:t>
            </a:r>
          </a:p>
          <a:p>
            <a:pPr marL="457200" lvl="1" indent="0">
              <a:buFont typeface="Arial" pitchFamily="34" charset="0"/>
              <a:buNone/>
            </a:pPr>
            <a:r>
              <a:rPr lang="en-US" sz="32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1111      = 8+4+2+1      = 15</a:t>
            </a:r>
          </a:p>
          <a:p>
            <a:pPr marL="457200" lvl="1" indent="0">
              <a:buFont typeface="Arial" pitchFamily="34" charset="0"/>
              <a:buNone/>
            </a:pPr>
            <a:r>
              <a:rPr lang="en-US" sz="32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100000    = 32+</a:t>
            </a:r>
            <a:r>
              <a:rPr lang="en-US" sz="3200" b="1" smtClean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32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+</a:t>
            </a:r>
            <a:r>
              <a:rPr lang="en-US" sz="3200" b="1" smtClean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32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+</a:t>
            </a:r>
            <a:r>
              <a:rPr lang="en-US" sz="3200" b="1" smtClean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32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+</a:t>
            </a:r>
            <a:r>
              <a:rPr lang="en-US" sz="3200" b="1" smtClean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32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+</a:t>
            </a:r>
            <a:r>
              <a:rPr lang="en-US" sz="3200" b="1" smtClean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32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= 32</a:t>
            </a:r>
          </a:p>
          <a:p>
            <a:pPr marL="457200" lvl="1" indent="0">
              <a:buFont typeface="Arial" pitchFamily="34" charset="0"/>
              <a:buNone/>
            </a:pPr>
            <a:r>
              <a:rPr lang="en-US" sz="32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101010    = 32+</a:t>
            </a:r>
            <a:r>
              <a:rPr lang="en-US" sz="3200" b="1" smtClean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32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+8+</a:t>
            </a:r>
            <a:r>
              <a:rPr lang="en-US" sz="3200" b="1" smtClean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32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+2+</a:t>
            </a:r>
            <a:r>
              <a:rPr lang="en-US" sz="3200" b="1" smtClean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32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= 42</a:t>
            </a:r>
          </a:p>
          <a:p>
            <a:pPr marL="457200" lvl="1" indent="0">
              <a:buFont typeface="Arial" pitchFamily="34" charset="0"/>
              <a:buNone/>
            </a:pPr>
            <a:r>
              <a:rPr lang="en-US" sz="32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1000 0000 = 128+</a:t>
            </a:r>
            <a:r>
              <a:rPr lang="en-US" sz="3200" b="1" smtClean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...</a:t>
            </a:r>
            <a:r>
              <a:rPr lang="en-US" sz="32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+</a:t>
            </a:r>
            <a:r>
              <a:rPr lang="en-US" sz="3200" b="1" smtClean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32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+</a:t>
            </a:r>
            <a:r>
              <a:rPr lang="en-US" sz="3200" b="1" smtClean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32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 = 128</a:t>
            </a:r>
          </a:p>
          <a:p>
            <a:pPr marL="914400" lvl="2" indent="0">
              <a:buFont typeface="Arial" pitchFamily="34" charset="0"/>
              <a:buNone/>
            </a:pPr>
            <a:r>
              <a:rPr lang="en-US" smtClean="0"/>
              <a:t>(Longer binary numbers are often broken </a:t>
            </a:r>
            <a:br>
              <a:rPr lang="en-US" smtClean="0"/>
            </a:br>
            <a:r>
              <a:rPr lang="en-US" smtClean="0"/>
              <a:t>into blocks of four digits for readability.)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32832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Converting to Binary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are the binary equivalents of…</a:t>
            </a:r>
          </a:p>
          <a:p>
            <a:pPr marL="457200" lvl="1" indent="0">
              <a:buNone/>
            </a:pPr>
            <a:r>
              <a:rPr lang="en-US" sz="3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9</a:t>
            </a:r>
          </a:p>
          <a:p>
            <a:pPr marL="457200" lvl="1" indent="0">
              <a:buNone/>
            </a:pPr>
            <a:r>
              <a:rPr lang="en-US" sz="3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27</a:t>
            </a:r>
          </a:p>
          <a:p>
            <a:pPr marL="457200" lvl="1" indent="0">
              <a:buNone/>
            </a:pPr>
            <a:r>
              <a:rPr lang="en-US" sz="3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68</a:t>
            </a:r>
          </a:p>
          <a:p>
            <a:pPr marL="457200" lvl="1" indent="0">
              <a:buNone/>
            </a:pPr>
            <a:r>
              <a:rPr lang="en-US" sz="3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1000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52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96211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Converting to Binary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are the binary equivalents of…</a:t>
            </a:r>
          </a:p>
          <a:p>
            <a:pPr marL="457200" lvl="1" indent="0">
              <a:buNone/>
            </a:pPr>
            <a:r>
              <a:rPr lang="en-US" sz="3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9    = 1001 (or 8+1)</a:t>
            </a:r>
          </a:p>
          <a:p>
            <a:pPr marL="457200" lvl="1" indent="0">
              <a:buNone/>
            </a:pPr>
            <a:r>
              <a:rPr lang="en-US" sz="3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27   = 0001 1011 (or 16+8+2+1)</a:t>
            </a:r>
          </a:p>
          <a:p>
            <a:pPr marL="457200" lvl="1" indent="0">
              <a:buNone/>
            </a:pPr>
            <a:r>
              <a:rPr lang="en-US" sz="3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68   = 0100 0100 (or 64+4)</a:t>
            </a:r>
          </a:p>
          <a:p>
            <a:pPr marL="457200" lvl="1" indent="0">
              <a:buNone/>
            </a:pPr>
            <a:r>
              <a:rPr lang="en-US" sz="3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1000 = 0011 1110 1000</a:t>
            </a:r>
            <a:br>
              <a:rPr lang="en-US" sz="3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3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(or 512+256+128+64+32+8)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53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34891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“Levels” of Languages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Machine Code (lowest level)</a:t>
            </a:r>
          </a:p>
          <a:p>
            <a:pPr lvl="1"/>
            <a:r>
              <a:rPr lang="en-US" sz="2400" dirty="0" smtClean="0"/>
              <a:t>Code that the computer can directly execute</a:t>
            </a:r>
          </a:p>
          <a:p>
            <a:pPr lvl="1"/>
            <a:r>
              <a:rPr lang="en-US" sz="2400" dirty="0" smtClean="0"/>
              <a:t>Binary (0 or 1)</a:t>
            </a:r>
          </a:p>
          <a:p>
            <a:r>
              <a:rPr lang="en-US" sz="2800" dirty="0" smtClean="0"/>
              <a:t>Low Level Language</a:t>
            </a:r>
          </a:p>
          <a:p>
            <a:pPr lvl="1"/>
            <a:r>
              <a:rPr lang="en-US" sz="2400" dirty="0" smtClean="0"/>
              <a:t>Interacts with the hardware of the computer</a:t>
            </a:r>
          </a:p>
          <a:p>
            <a:pPr lvl="1"/>
            <a:r>
              <a:rPr lang="en-US" sz="2400" dirty="0" smtClean="0"/>
              <a:t>Assembly language</a:t>
            </a:r>
          </a:p>
          <a:p>
            <a:r>
              <a:rPr lang="en-US" sz="2800" dirty="0" smtClean="0"/>
              <a:t>High Level Language</a:t>
            </a:r>
          </a:p>
          <a:p>
            <a:pPr lvl="1"/>
            <a:r>
              <a:rPr lang="en-US" sz="2400" dirty="0" smtClean="0"/>
              <a:t>Compiled or interpreted into machine code</a:t>
            </a:r>
          </a:p>
          <a:p>
            <a:pPr lvl="1"/>
            <a:r>
              <a:rPr lang="en-US" sz="2400" dirty="0" smtClean="0"/>
              <a:t>Java, C++, Python</a:t>
            </a:r>
          </a:p>
          <a:p>
            <a:endParaRPr lang="en-US" sz="2800" dirty="0" smtClean="0"/>
          </a:p>
          <a:p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54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9294774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Compilation vs Interpretation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Compiler</a:t>
            </a:r>
          </a:p>
          <a:p>
            <a:pPr lvl="1"/>
            <a:r>
              <a:rPr lang="en-US" dirty="0" smtClean="0"/>
              <a:t>A complex computer program that takes another program and translates it into machine language</a:t>
            </a:r>
          </a:p>
          <a:p>
            <a:pPr lvl="1"/>
            <a:r>
              <a:rPr lang="en-US" dirty="0" smtClean="0"/>
              <a:t>Compilation takes longer, but programs run faster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Interpreter</a:t>
            </a:r>
          </a:p>
          <a:p>
            <a:pPr lvl="1"/>
            <a:r>
              <a:rPr lang="en-US" dirty="0" smtClean="0"/>
              <a:t>Simulates a computer that can understand a high level language</a:t>
            </a:r>
          </a:p>
          <a:p>
            <a:pPr lvl="1"/>
            <a:r>
              <a:rPr lang="en-US" dirty="0" smtClean="0"/>
              <a:t>Allows programming “on the fly”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55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4027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Algorithmic Thinking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Algorithms are an ordered set of clear steps that fully describes a process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Examples from real life?</a:t>
            </a:r>
          </a:p>
          <a:p>
            <a:pPr lvl="1"/>
            <a:r>
              <a:rPr lang="en-US" dirty="0" smtClean="0"/>
              <a:t>Recipes</a:t>
            </a:r>
          </a:p>
          <a:p>
            <a:pPr lvl="1"/>
            <a:r>
              <a:rPr lang="en-US" dirty="0" smtClean="0"/>
              <a:t>Driving directions</a:t>
            </a:r>
          </a:p>
          <a:p>
            <a:pPr lvl="1"/>
            <a:r>
              <a:rPr lang="en-US" dirty="0" smtClean="0"/>
              <a:t>Instruction manual (IKEA)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56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673030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Exercise: PB&amp;J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English speaking aliens are visiting Earth for the first time. They want to know how to make a peanut butter and jelly sandwich.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Explicitly, what are the required steps for building a peanut butter and jelly sandwich?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57</a:t>
            </a:fld>
            <a:endParaRPr lang="en-US" altLang="en-US"/>
          </a:p>
        </p:txBody>
      </p:sp>
      <p:pic>
        <p:nvPicPr>
          <p:cNvPr id="5" name="Content Placeholder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581278" y="4462323"/>
            <a:ext cx="1981444" cy="18940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Content Placeholder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562722" y="4462322"/>
            <a:ext cx="1981444" cy="18940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Content Placeholder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00078" y="4462321"/>
            <a:ext cx="1981444" cy="18940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8759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975186"/>
            <a:ext cx="8424153" cy="4517689"/>
          </a:xfrm>
        </p:spPr>
        <p:txBody>
          <a:bodyPr/>
          <a:lstStyle/>
          <a:p>
            <a:r>
              <a:rPr lang="en-US" dirty="0" smtClean="0"/>
              <a:t>Lab 1 </a:t>
            </a:r>
            <a:r>
              <a:rPr lang="en-US" dirty="0" smtClean="0"/>
              <a:t>this week is an </a:t>
            </a:r>
            <a:r>
              <a:rPr lang="en-US" dirty="0" smtClean="0"/>
              <a:t>online lab</a:t>
            </a:r>
          </a:p>
          <a:p>
            <a:r>
              <a:rPr lang="en-US" dirty="0" smtClean="0"/>
              <a:t>In-person labs won’t begin until the </a:t>
            </a:r>
            <a:br>
              <a:rPr lang="en-US" dirty="0" smtClean="0"/>
            </a:br>
            <a:r>
              <a:rPr lang="en-US" dirty="0" smtClean="0"/>
              <a:t>week after Labor Day</a:t>
            </a:r>
          </a:p>
          <a:p>
            <a:endParaRPr lang="en-US" dirty="0" smtClean="0"/>
          </a:p>
          <a:p>
            <a:r>
              <a:rPr lang="en-US" dirty="0" smtClean="0"/>
              <a:t>Make sure to log into the course Blackboard</a:t>
            </a:r>
          </a:p>
          <a:p>
            <a:pPr lvl="1"/>
            <a:r>
              <a:rPr lang="en-US" dirty="0" smtClean="0"/>
              <a:t>Let us know if you have any problems</a:t>
            </a:r>
          </a:p>
          <a:p>
            <a:pPr lvl="1"/>
            <a:r>
              <a:rPr lang="en-US" dirty="0" smtClean="0"/>
              <a:t>(Students on the waitlist may not have access yet)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58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07368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6</a:t>
            </a:fld>
            <a:endParaRPr lang="en-US" alt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Course Overview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2477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Course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First course in the CMSC intro sequence</a:t>
            </a:r>
          </a:p>
          <a:p>
            <a:pPr lvl="1"/>
            <a:r>
              <a:rPr lang="en-US" sz="3200" dirty="0" smtClean="0"/>
              <a:t>Followed by CMSC 202</a:t>
            </a:r>
          </a:p>
          <a:p>
            <a:r>
              <a:rPr lang="en-US" dirty="0" smtClean="0"/>
              <a:t>CMCS majors must get a B or better</a:t>
            </a:r>
          </a:p>
          <a:p>
            <a:r>
              <a:rPr lang="en-US" dirty="0" smtClean="0"/>
              <a:t>CMPE majors must get a B or better</a:t>
            </a:r>
          </a:p>
          <a:p>
            <a:pPr lvl="1"/>
            <a:r>
              <a:rPr lang="en-US" dirty="0" smtClean="0"/>
              <a:t>Unless you entered UMBC prior to Fall 2016</a:t>
            </a:r>
          </a:p>
          <a:p>
            <a:r>
              <a:rPr lang="en-US" dirty="0" smtClean="0"/>
              <a:t>No prior programming experience needed</a:t>
            </a:r>
          </a:p>
          <a:p>
            <a:pPr lvl="1"/>
            <a:r>
              <a:rPr lang="en-US" sz="3200" dirty="0" smtClean="0"/>
              <a:t>Some may have it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51764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the Course is About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Introduction to Computer Science</a:t>
            </a:r>
          </a:p>
          <a:p>
            <a:pPr lvl="1"/>
            <a:r>
              <a:rPr lang="en-US" dirty="0" smtClean="0"/>
              <a:t>Problem solving and computer programming</a:t>
            </a:r>
          </a:p>
          <a:p>
            <a:r>
              <a:rPr lang="en-US" dirty="0" smtClean="0"/>
              <a:t>We’re going to come up with algorithmic solutions to problems</a:t>
            </a:r>
          </a:p>
          <a:p>
            <a:pPr lvl="1"/>
            <a:r>
              <a:rPr lang="en-US" dirty="0" smtClean="0"/>
              <a:t>What is an algorithm?</a:t>
            </a:r>
          </a:p>
          <a:p>
            <a:r>
              <a:rPr lang="en-US" dirty="0" smtClean="0"/>
              <a:t>We will communicate our algorithms to computers using the Python language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209726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By the end of this class, you will be able to:</a:t>
            </a:r>
          </a:p>
          <a:p>
            <a:pPr lvl="1"/>
            <a:r>
              <a:rPr lang="en-US" dirty="0" smtClean="0"/>
              <a:t>Use an algorithmic approach to solve computational problems</a:t>
            </a:r>
          </a:p>
          <a:p>
            <a:pPr lvl="1"/>
            <a:r>
              <a:rPr lang="en-US" dirty="0" smtClean="0"/>
              <a:t>Break down complex problems into simpler ones</a:t>
            </a:r>
          </a:p>
          <a:p>
            <a:pPr lvl="1"/>
            <a:r>
              <a:rPr lang="en-US" dirty="0" smtClean="0"/>
              <a:t>Write and debug programs in the Python programming language</a:t>
            </a:r>
          </a:p>
          <a:p>
            <a:pPr lvl="1"/>
            <a:r>
              <a:rPr lang="en-US" dirty="0" smtClean="0"/>
              <a:t>Be comfortable with the UNIX environment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830450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8119</TotalTime>
  <Words>2620</Words>
  <Application>Microsoft Office PowerPoint</Application>
  <PresentationFormat>On-screen Show (4:3)</PresentationFormat>
  <Paragraphs>638</Paragraphs>
  <Slides>58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58</vt:i4>
      </vt:variant>
    </vt:vector>
  </HeadingPairs>
  <TitlesOfParts>
    <vt:vector size="63" baseType="lpstr">
      <vt:lpstr>ＭＳ Ｐゴシック</vt:lpstr>
      <vt:lpstr>Arial</vt:lpstr>
      <vt:lpstr>Calibri</vt:lpstr>
      <vt:lpstr>Courier New</vt:lpstr>
      <vt:lpstr>Office Theme</vt:lpstr>
      <vt:lpstr>CMSC201  Computer Science I for Majors  Lecture 01 – Introduction</vt:lpstr>
      <vt:lpstr>Introductions</vt:lpstr>
      <vt:lpstr>Introductions</vt:lpstr>
      <vt:lpstr>Introductions</vt:lpstr>
      <vt:lpstr>Introductions</vt:lpstr>
      <vt:lpstr>Course Overview</vt:lpstr>
      <vt:lpstr>Course Information</vt:lpstr>
      <vt:lpstr>What the Course is About</vt:lpstr>
      <vt:lpstr>Class Objectives</vt:lpstr>
      <vt:lpstr>Why Learn to Program?</vt:lpstr>
      <vt:lpstr>Grading Scheme</vt:lpstr>
      <vt:lpstr>A Note on Labs</vt:lpstr>
      <vt:lpstr>Submission and Late Policy</vt:lpstr>
      <vt:lpstr>Submission and Late Policy</vt:lpstr>
      <vt:lpstr>Academic Integrity</vt:lpstr>
      <vt:lpstr>Academic Integrity</vt:lpstr>
      <vt:lpstr>Things to Avoid</vt:lpstr>
      <vt:lpstr>Things that are Always Okay</vt:lpstr>
      <vt:lpstr>Collaboration Policy</vt:lpstr>
      <vt:lpstr>What Is Allowed?</vt:lpstr>
      <vt:lpstr>What Is Allowed?</vt:lpstr>
      <vt:lpstr>What Is Allowed?</vt:lpstr>
      <vt:lpstr>Acknowledging Collaboration</vt:lpstr>
      <vt:lpstr>Acknowledging Collaboration</vt:lpstr>
      <vt:lpstr>Acknowledging Collaboration</vt:lpstr>
      <vt:lpstr>Why So Much About Cheating?</vt:lpstr>
      <vt:lpstr>Becoming a Good Programmer</vt:lpstr>
      <vt:lpstr>Getting Help</vt:lpstr>
      <vt:lpstr>Where to Go for Help</vt:lpstr>
      <vt:lpstr>CMSC 201 TAs</vt:lpstr>
      <vt:lpstr>ITE 240</vt:lpstr>
      <vt:lpstr>Additional Help</vt:lpstr>
      <vt:lpstr>Announcement: Note Taker Needed</vt:lpstr>
      <vt:lpstr>UMBC Computing Environment</vt:lpstr>
      <vt:lpstr>How Do I Connect to GL?</vt:lpstr>
      <vt:lpstr>Linux Commands</vt:lpstr>
      <vt:lpstr>More Basic Commands</vt:lpstr>
      <vt:lpstr>Directories</vt:lpstr>
      <vt:lpstr>emacs – A Text Editor</vt:lpstr>
      <vt:lpstr>Keyboard Shortcuts for emacs</vt:lpstr>
      <vt:lpstr>Computers and Programs</vt:lpstr>
      <vt:lpstr>Today’s Objectives</vt:lpstr>
      <vt:lpstr>Binary Numbers</vt:lpstr>
      <vt:lpstr>Decimal vs Binary</vt:lpstr>
      <vt:lpstr>Decimal Example</vt:lpstr>
      <vt:lpstr>Another Decimal Example</vt:lpstr>
      <vt:lpstr>Binary Example</vt:lpstr>
      <vt:lpstr>Binary to Decimal Conversion</vt:lpstr>
      <vt:lpstr>Decimal to Binary Conversion</vt:lpstr>
      <vt:lpstr>Exercise: Converting From Binary</vt:lpstr>
      <vt:lpstr>Exercise: Converting From Binary</vt:lpstr>
      <vt:lpstr>Converting to Binary</vt:lpstr>
      <vt:lpstr>Converting to Binary</vt:lpstr>
      <vt:lpstr>“Levels” of Languages</vt:lpstr>
      <vt:lpstr>Compilation vs Interpretation</vt:lpstr>
      <vt:lpstr>Algorithmic Thinking</vt:lpstr>
      <vt:lpstr>Exercise: PB&amp;J Algorithm</vt:lpstr>
      <vt:lpstr>Announcements</vt:lpstr>
    </vt:vector>
  </TitlesOfParts>
  <Company>UMBC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Katherine Gibson</dc:creator>
  <cp:lastModifiedBy>User</cp:lastModifiedBy>
  <cp:revision>92</cp:revision>
  <dcterms:created xsi:type="dcterms:W3CDTF">2014-05-05T14:25:42Z</dcterms:created>
  <dcterms:modified xsi:type="dcterms:W3CDTF">2016-09-07T03:13:35Z</dcterms:modified>
</cp:coreProperties>
</file>